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3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D4A29-4408-4CF2-838F-62F9E93D6603}" type="datetimeFigureOut">
              <a:rPr lang="en-GB" smtClean="0"/>
              <a:t>18/06/2016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184CF-9B66-4B5B-9D3B-1C7C46F9C48B}" type="slidenum">
              <a:rPr lang="en-GB" smtClean="0"/>
              <a:t>‹#›</a:t>
            </a:fld>
            <a:endParaRPr lang="en-GB"/>
          </a:p>
        </p:txBody>
      </p:sp>
    </p:spTree>
    <p:extLst>
      <p:ext uri="{BB962C8B-B14F-4D97-AF65-F5344CB8AC3E}">
        <p14:creationId xmlns:p14="http://schemas.microsoft.com/office/powerpoint/2010/main" val="280238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3184CF-9B66-4B5B-9D3B-1C7C46F9C48B}" type="slidenum">
              <a:rPr lang="en-GB" smtClean="0"/>
              <a:t>3</a:t>
            </a:fld>
            <a:endParaRPr lang="en-GB"/>
          </a:p>
        </p:txBody>
      </p:sp>
    </p:spTree>
    <p:extLst>
      <p:ext uri="{BB962C8B-B14F-4D97-AF65-F5344CB8AC3E}">
        <p14:creationId xmlns:p14="http://schemas.microsoft.com/office/powerpoint/2010/main" val="325483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3184CF-9B66-4B5B-9D3B-1C7C46F9C48B}" type="slidenum">
              <a:rPr lang="en-GB" smtClean="0"/>
              <a:t>9</a:t>
            </a:fld>
            <a:endParaRPr lang="en-GB"/>
          </a:p>
        </p:txBody>
      </p:sp>
    </p:spTree>
    <p:extLst>
      <p:ext uri="{BB962C8B-B14F-4D97-AF65-F5344CB8AC3E}">
        <p14:creationId xmlns:p14="http://schemas.microsoft.com/office/powerpoint/2010/main" val="325483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Date Placeholder 6"/>
          <p:cNvSpPr>
            <a:spLocks noGrp="1"/>
          </p:cNvSpPr>
          <p:nvPr>
            <p:ph type="dt" sz="half" idx="10"/>
          </p:nvPr>
        </p:nvSpPr>
        <p:spPr/>
        <p:txBody>
          <a:bodyPr/>
          <a:lstStyle/>
          <a:p>
            <a:r>
              <a:rPr lang="en-GB" smtClean="0"/>
              <a:t>17/06/2016</a:t>
            </a:r>
            <a:endParaRPr lang="en-GB"/>
          </a:p>
        </p:txBody>
      </p:sp>
      <p:sp>
        <p:nvSpPr>
          <p:cNvPr id="8" name="Footer Placeholder 7"/>
          <p:cNvSpPr>
            <a:spLocks noGrp="1"/>
          </p:cNvSpPr>
          <p:nvPr>
            <p:ph type="ftr" sz="quarter" idx="11"/>
          </p:nvPr>
        </p:nvSpPr>
        <p:spPr>
          <a:xfrm>
            <a:off x="3059832" y="6356350"/>
            <a:ext cx="3096344" cy="365125"/>
          </a:xfrm>
        </p:spPr>
        <p:txBody>
          <a:bodyPr/>
          <a:lstStyle/>
          <a:p>
            <a:r>
              <a:rPr lang="en-GB" dirty="0" smtClean="0"/>
              <a:t>Safe routes from Wellington Heath to Ledbury</a:t>
            </a:r>
            <a:endParaRPr lang="en-GB" dirty="0"/>
          </a:p>
        </p:txBody>
      </p:sp>
      <p:sp>
        <p:nvSpPr>
          <p:cNvPr id="9" name="Slide Number Placeholder 8"/>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68914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17/06/2016</a:t>
            </a:r>
            <a:endParaRPr lang="en-GB"/>
          </a:p>
        </p:txBody>
      </p:sp>
      <p:sp>
        <p:nvSpPr>
          <p:cNvPr id="6" name="Footer Placeholder 5"/>
          <p:cNvSpPr>
            <a:spLocks noGrp="1"/>
          </p:cNvSpPr>
          <p:nvPr>
            <p:ph type="ftr" sz="quarter" idx="11"/>
          </p:nvPr>
        </p:nvSpPr>
        <p:spPr/>
        <p:txBody>
          <a:bodyPr/>
          <a:lstStyle/>
          <a:p>
            <a:r>
              <a:rPr lang="en-GB" smtClean="0"/>
              <a:t>Safe routes from Wellington Heath to Ledbury</a:t>
            </a:r>
            <a:endParaRPr lang="en-GB"/>
          </a:p>
        </p:txBody>
      </p:sp>
      <p:sp>
        <p:nvSpPr>
          <p:cNvPr id="7" name="Slide Number Placeholder 6"/>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165544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17/06/2016</a:t>
            </a:r>
            <a:endParaRPr lang="en-GB"/>
          </a:p>
        </p:txBody>
      </p:sp>
      <p:sp>
        <p:nvSpPr>
          <p:cNvPr id="5" name="Footer Placeholder 4"/>
          <p:cNvSpPr>
            <a:spLocks noGrp="1"/>
          </p:cNvSpPr>
          <p:nvPr>
            <p:ph type="ftr" sz="quarter" idx="11"/>
          </p:nvPr>
        </p:nvSpPr>
        <p:spPr/>
        <p:txBody>
          <a:bodyPr/>
          <a:lstStyle/>
          <a:p>
            <a:r>
              <a:rPr lang="en-GB" smtClean="0"/>
              <a:t>Safe routes from Wellington Heath to Ledbury</a:t>
            </a:r>
            <a:endParaRPr lang="en-GB"/>
          </a:p>
        </p:txBody>
      </p:sp>
      <p:sp>
        <p:nvSpPr>
          <p:cNvPr id="6" name="Slide Number Placeholder 5"/>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27442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17/06/2016</a:t>
            </a:r>
            <a:endParaRPr lang="en-GB"/>
          </a:p>
        </p:txBody>
      </p:sp>
      <p:sp>
        <p:nvSpPr>
          <p:cNvPr id="5" name="Footer Placeholder 4"/>
          <p:cNvSpPr>
            <a:spLocks noGrp="1"/>
          </p:cNvSpPr>
          <p:nvPr>
            <p:ph type="ftr" sz="quarter" idx="11"/>
          </p:nvPr>
        </p:nvSpPr>
        <p:spPr/>
        <p:txBody>
          <a:bodyPr/>
          <a:lstStyle/>
          <a:p>
            <a:r>
              <a:rPr lang="en-GB" smtClean="0"/>
              <a:t>Safe routes from Wellington Heath to Ledbury</a:t>
            </a:r>
            <a:endParaRPr lang="en-GB"/>
          </a:p>
        </p:txBody>
      </p:sp>
      <p:sp>
        <p:nvSpPr>
          <p:cNvPr id="6" name="Slide Number Placeholder 5"/>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3692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GB" smtClean="0"/>
              <a:t>17/06/2016</a:t>
            </a:r>
            <a:endParaRPr lang="en-GB"/>
          </a:p>
        </p:txBody>
      </p:sp>
      <p:sp>
        <p:nvSpPr>
          <p:cNvPr id="5" name="Footer Placeholder 4"/>
          <p:cNvSpPr>
            <a:spLocks noGrp="1"/>
          </p:cNvSpPr>
          <p:nvPr>
            <p:ph type="ftr" sz="quarter" idx="11"/>
          </p:nvPr>
        </p:nvSpPr>
        <p:spPr/>
        <p:txBody>
          <a:bodyPr/>
          <a:lstStyle/>
          <a:p>
            <a:r>
              <a:rPr lang="en-GB" smtClean="0"/>
              <a:t>Safe routes from Wellington Heath to Ledbury</a:t>
            </a:r>
            <a:endParaRPr lang="en-GB"/>
          </a:p>
        </p:txBody>
      </p:sp>
      <p:sp>
        <p:nvSpPr>
          <p:cNvPr id="6" name="Slide Number Placeholder 5"/>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335951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17/06/2016</a:t>
            </a:r>
            <a:endParaRPr lang="en-GB"/>
          </a:p>
        </p:txBody>
      </p:sp>
      <p:sp>
        <p:nvSpPr>
          <p:cNvPr id="5" name="Footer Placeholder 4"/>
          <p:cNvSpPr>
            <a:spLocks noGrp="1"/>
          </p:cNvSpPr>
          <p:nvPr>
            <p:ph type="ftr" sz="quarter" idx="11"/>
          </p:nvPr>
        </p:nvSpPr>
        <p:spPr/>
        <p:txBody>
          <a:bodyPr/>
          <a:lstStyle/>
          <a:p>
            <a:r>
              <a:rPr lang="en-GB" smtClean="0"/>
              <a:t>Safe routes from Wellington Heath to Ledbury</a:t>
            </a:r>
            <a:endParaRPr lang="en-GB"/>
          </a:p>
        </p:txBody>
      </p:sp>
      <p:sp>
        <p:nvSpPr>
          <p:cNvPr id="6" name="Slide Number Placeholder 5"/>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94506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17/06/2016</a:t>
            </a:r>
            <a:endParaRPr lang="en-GB"/>
          </a:p>
        </p:txBody>
      </p:sp>
      <p:sp>
        <p:nvSpPr>
          <p:cNvPr id="5" name="Footer Placeholder 4"/>
          <p:cNvSpPr>
            <a:spLocks noGrp="1"/>
          </p:cNvSpPr>
          <p:nvPr>
            <p:ph type="ftr" sz="quarter" idx="11"/>
          </p:nvPr>
        </p:nvSpPr>
        <p:spPr/>
        <p:txBody>
          <a:bodyPr/>
          <a:lstStyle/>
          <a:p>
            <a:r>
              <a:rPr lang="en-GB" smtClean="0"/>
              <a:t>Safe routes from Wellington Heath to Ledbury</a:t>
            </a:r>
            <a:endParaRPr lang="en-GB"/>
          </a:p>
        </p:txBody>
      </p:sp>
      <p:sp>
        <p:nvSpPr>
          <p:cNvPr id="6" name="Slide Number Placeholder 5"/>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149969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GB" smtClean="0"/>
              <a:t>17/06/2016</a:t>
            </a:r>
            <a:endParaRPr lang="en-GB"/>
          </a:p>
        </p:txBody>
      </p:sp>
      <p:sp>
        <p:nvSpPr>
          <p:cNvPr id="6" name="Footer Placeholder 5"/>
          <p:cNvSpPr>
            <a:spLocks noGrp="1"/>
          </p:cNvSpPr>
          <p:nvPr>
            <p:ph type="ftr" sz="quarter" idx="11"/>
          </p:nvPr>
        </p:nvSpPr>
        <p:spPr/>
        <p:txBody>
          <a:bodyPr/>
          <a:lstStyle/>
          <a:p>
            <a:r>
              <a:rPr lang="en-GB" smtClean="0"/>
              <a:t>Safe routes from Wellington Heath to Ledbury</a:t>
            </a:r>
            <a:endParaRPr lang="en-GB"/>
          </a:p>
        </p:txBody>
      </p:sp>
      <p:sp>
        <p:nvSpPr>
          <p:cNvPr id="7" name="Slide Number Placeholder 6"/>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84162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GB" smtClean="0"/>
              <a:t>17/06/2016</a:t>
            </a:r>
            <a:endParaRPr lang="en-GB"/>
          </a:p>
        </p:txBody>
      </p:sp>
      <p:sp>
        <p:nvSpPr>
          <p:cNvPr id="8" name="Footer Placeholder 7"/>
          <p:cNvSpPr>
            <a:spLocks noGrp="1"/>
          </p:cNvSpPr>
          <p:nvPr>
            <p:ph type="ftr" sz="quarter" idx="11"/>
          </p:nvPr>
        </p:nvSpPr>
        <p:spPr/>
        <p:txBody>
          <a:bodyPr/>
          <a:lstStyle/>
          <a:p>
            <a:r>
              <a:rPr lang="en-GB" smtClean="0"/>
              <a:t>Safe routes from Wellington Heath to Ledbury</a:t>
            </a:r>
            <a:endParaRPr lang="en-GB"/>
          </a:p>
        </p:txBody>
      </p:sp>
      <p:sp>
        <p:nvSpPr>
          <p:cNvPr id="9" name="Slide Number Placeholder 8"/>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3223603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17/06/2016</a:t>
            </a:r>
            <a:endParaRPr lang="en-GB"/>
          </a:p>
        </p:txBody>
      </p:sp>
      <p:sp>
        <p:nvSpPr>
          <p:cNvPr id="4" name="Footer Placeholder 3"/>
          <p:cNvSpPr>
            <a:spLocks noGrp="1"/>
          </p:cNvSpPr>
          <p:nvPr>
            <p:ph type="ftr" sz="quarter" idx="11"/>
          </p:nvPr>
        </p:nvSpPr>
        <p:spPr/>
        <p:txBody>
          <a:bodyPr/>
          <a:lstStyle/>
          <a:p>
            <a:r>
              <a:rPr lang="en-GB" smtClean="0"/>
              <a:t>Safe routes from Wellington Heath to Ledbury</a:t>
            </a:r>
            <a:endParaRPr lang="en-GB"/>
          </a:p>
        </p:txBody>
      </p:sp>
      <p:sp>
        <p:nvSpPr>
          <p:cNvPr id="5" name="Slide Number Placeholder 4"/>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333808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17/06/2016</a:t>
            </a:r>
            <a:endParaRPr lang="en-GB"/>
          </a:p>
        </p:txBody>
      </p:sp>
      <p:sp>
        <p:nvSpPr>
          <p:cNvPr id="3" name="Footer Placeholder 2"/>
          <p:cNvSpPr>
            <a:spLocks noGrp="1"/>
          </p:cNvSpPr>
          <p:nvPr>
            <p:ph type="ftr" sz="quarter" idx="11"/>
          </p:nvPr>
        </p:nvSpPr>
        <p:spPr/>
        <p:txBody>
          <a:bodyPr/>
          <a:lstStyle/>
          <a:p>
            <a:r>
              <a:rPr lang="en-GB" smtClean="0"/>
              <a:t>Safe routes from Wellington Heath to Ledbury</a:t>
            </a:r>
            <a:endParaRPr lang="en-GB"/>
          </a:p>
        </p:txBody>
      </p:sp>
      <p:sp>
        <p:nvSpPr>
          <p:cNvPr id="4" name="Slide Number Placeholder 3"/>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387747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17/06/2016</a:t>
            </a:r>
            <a:endParaRPr lang="en-GB"/>
          </a:p>
        </p:txBody>
      </p:sp>
      <p:sp>
        <p:nvSpPr>
          <p:cNvPr id="4" name="Footer Placeholder 3"/>
          <p:cNvSpPr>
            <a:spLocks noGrp="1"/>
          </p:cNvSpPr>
          <p:nvPr>
            <p:ph type="ftr" sz="quarter" idx="11"/>
          </p:nvPr>
        </p:nvSpPr>
        <p:spPr/>
        <p:txBody>
          <a:bodyPr/>
          <a:lstStyle/>
          <a:p>
            <a:r>
              <a:rPr lang="en-GB" smtClean="0"/>
              <a:t>Safe routes from Wellington Heath to Ledbury</a:t>
            </a:r>
            <a:endParaRPr lang="en-GB"/>
          </a:p>
        </p:txBody>
      </p:sp>
      <p:sp>
        <p:nvSpPr>
          <p:cNvPr id="5" name="Slide Number Placeholder 4"/>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1607509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17/06/2016</a:t>
            </a:r>
            <a:endParaRPr lang="en-GB"/>
          </a:p>
        </p:txBody>
      </p:sp>
      <p:sp>
        <p:nvSpPr>
          <p:cNvPr id="6" name="Footer Placeholder 5"/>
          <p:cNvSpPr>
            <a:spLocks noGrp="1"/>
          </p:cNvSpPr>
          <p:nvPr>
            <p:ph type="ftr" sz="quarter" idx="11"/>
          </p:nvPr>
        </p:nvSpPr>
        <p:spPr/>
        <p:txBody>
          <a:bodyPr/>
          <a:lstStyle/>
          <a:p>
            <a:r>
              <a:rPr lang="en-GB" smtClean="0"/>
              <a:t>Safe routes from Wellington Heath to Ledbury</a:t>
            </a:r>
            <a:endParaRPr lang="en-GB"/>
          </a:p>
        </p:txBody>
      </p:sp>
      <p:sp>
        <p:nvSpPr>
          <p:cNvPr id="7" name="Slide Number Placeholder 6"/>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99785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17/06/2016</a:t>
            </a:r>
            <a:endParaRPr lang="en-GB"/>
          </a:p>
        </p:txBody>
      </p:sp>
      <p:sp>
        <p:nvSpPr>
          <p:cNvPr id="6" name="Footer Placeholder 5"/>
          <p:cNvSpPr>
            <a:spLocks noGrp="1"/>
          </p:cNvSpPr>
          <p:nvPr>
            <p:ph type="ftr" sz="quarter" idx="11"/>
          </p:nvPr>
        </p:nvSpPr>
        <p:spPr/>
        <p:txBody>
          <a:bodyPr/>
          <a:lstStyle/>
          <a:p>
            <a:r>
              <a:rPr lang="en-GB" smtClean="0"/>
              <a:t>Safe routes from Wellington Heath to Ledbury</a:t>
            </a:r>
            <a:endParaRPr lang="en-GB"/>
          </a:p>
        </p:txBody>
      </p:sp>
      <p:sp>
        <p:nvSpPr>
          <p:cNvPr id="7" name="Slide Number Placeholder 6"/>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1180930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17/06/2016</a:t>
            </a:r>
            <a:endParaRPr lang="en-GB"/>
          </a:p>
        </p:txBody>
      </p:sp>
      <p:sp>
        <p:nvSpPr>
          <p:cNvPr id="5" name="Footer Placeholder 4"/>
          <p:cNvSpPr>
            <a:spLocks noGrp="1"/>
          </p:cNvSpPr>
          <p:nvPr>
            <p:ph type="ftr" sz="quarter" idx="11"/>
          </p:nvPr>
        </p:nvSpPr>
        <p:spPr/>
        <p:txBody>
          <a:bodyPr/>
          <a:lstStyle/>
          <a:p>
            <a:r>
              <a:rPr lang="en-GB" smtClean="0"/>
              <a:t>Safe routes from Wellington Heath to Ledbury</a:t>
            </a:r>
            <a:endParaRPr lang="en-GB"/>
          </a:p>
        </p:txBody>
      </p:sp>
      <p:sp>
        <p:nvSpPr>
          <p:cNvPr id="6" name="Slide Number Placeholder 5"/>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906044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17/06/2016</a:t>
            </a:r>
            <a:endParaRPr lang="en-GB"/>
          </a:p>
        </p:txBody>
      </p:sp>
      <p:sp>
        <p:nvSpPr>
          <p:cNvPr id="5" name="Footer Placeholder 4"/>
          <p:cNvSpPr>
            <a:spLocks noGrp="1"/>
          </p:cNvSpPr>
          <p:nvPr>
            <p:ph type="ftr" sz="quarter" idx="11"/>
          </p:nvPr>
        </p:nvSpPr>
        <p:spPr/>
        <p:txBody>
          <a:bodyPr/>
          <a:lstStyle/>
          <a:p>
            <a:r>
              <a:rPr lang="en-GB" smtClean="0"/>
              <a:t>Safe routes from Wellington Heath to Ledbury</a:t>
            </a:r>
            <a:endParaRPr lang="en-GB"/>
          </a:p>
        </p:txBody>
      </p:sp>
      <p:sp>
        <p:nvSpPr>
          <p:cNvPr id="6" name="Slide Number Placeholder 5"/>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32721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17/06/2016</a:t>
            </a:r>
            <a:endParaRPr lang="en-GB"/>
          </a:p>
        </p:txBody>
      </p:sp>
      <p:sp>
        <p:nvSpPr>
          <p:cNvPr id="5" name="Footer Placeholder 4"/>
          <p:cNvSpPr>
            <a:spLocks noGrp="1"/>
          </p:cNvSpPr>
          <p:nvPr>
            <p:ph type="ftr" sz="quarter" idx="11"/>
          </p:nvPr>
        </p:nvSpPr>
        <p:spPr/>
        <p:txBody>
          <a:bodyPr/>
          <a:lstStyle/>
          <a:p>
            <a:r>
              <a:rPr lang="en-GB" smtClean="0"/>
              <a:t>Safe routes from Wellington Heath to Ledbury</a:t>
            </a:r>
            <a:endParaRPr lang="en-GB"/>
          </a:p>
        </p:txBody>
      </p:sp>
      <p:sp>
        <p:nvSpPr>
          <p:cNvPr id="6" name="Slide Number Placeholder 5"/>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92289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17/06/2016</a:t>
            </a:r>
            <a:endParaRPr lang="en-GB"/>
          </a:p>
        </p:txBody>
      </p:sp>
      <p:sp>
        <p:nvSpPr>
          <p:cNvPr id="5" name="Footer Placeholder 4"/>
          <p:cNvSpPr>
            <a:spLocks noGrp="1"/>
          </p:cNvSpPr>
          <p:nvPr>
            <p:ph type="ftr" sz="quarter" idx="11"/>
          </p:nvPr>
        </p:nvSpPr>
        <p:spPr/>
        <p:txBody>
          <a:bodyPr/>
          <a:lstStyle/>
          <a:p>
            <a:r>
              <a:rPr lang="en-GB" smtClean="0"/>
              <a:t>Safe routes from Wellington Heath to Ledbury</a:t>
            </a:r>
            <a:endParaRPr lang="en-GB"/>
          </a:p>
        </p:txBody>
      </p:sp>
      <p:sp>
        <p:nvSpPr>
          <p:cNvPr id="6" name="Slide Number Placeholder 5"/>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178556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GB" smtClean="0"/>
              <a:t>17/06/2016</a:t>
            </a:r>
            <a:endParaRPr lang="en-GB"/>
          </a:p>
        </p:txBody>
      </p:sp>
      <p:sp>
        <p:nvSpPr>
          <p:cNvPr id="6" name="Footer Placeholder 5"/>
          <p:cNvSpPr>
            <a:spLocks noGrp="1"/>
          </p:cNvSpPr>
          <p:nvPr>
            <p:ph type="ftr" sz="quarter" idx="11"/>
          </p:nvPr>
        </p:nvSpPr>
        <p:spPr/>
        <p:txBody>
          <a:bodyPr/>
          <a:lstStyle/>
          <a:p>
            <a:r>
              <a:rPr lang="en-GB" smtClean="0"/>
              <a:t>Safe routes from Wellington Heath to Ledbury</a:t>
            </a:r>
            <a:endParaRPr lang="en-GB"/>
          </a:p>
        </p:txBody>
      </p:sp>
      <p:sp>
        <p:nvSpPr>
          <p:cNvPr id="7" name="Slide Number Placeholder 6"/>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319953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GB" smtClean="0"/>
              <a:t>17/06/2016</a:t>
            </a:r>
            <a:endParaRPr lang="en-GB"/>
          </a:p>
        </p:txBody>
      </p:sp>
      <p:sp>
        <p:nvSpPr>
          <p:cNvPr id="8" name="Footer Placeholder 7"/>
          <p:cNvSpPr>
            <a:spLocks noGrp="1"/>
          </p:cNvSpPr>
          <p:nvPr>
            <p:ph type="ftr" sz="quarter" idx="11"/>
          </p:nvPr>
        </p:nvSpPr>
        <p:spPr/>
        <p:txBody>
          <a:bodyPr/>
          <a:lstStyle/>
          <a:p>
            <a:r>
              <a:rPr lang="en-GB" smtClean="0"/>
              <a:t>Safe routes from Wellington Heath to Ledbury</a:t>
            </a:r>
            <a:endParaRPr lang="en-GB"/>
          </a:p>
        </p:txBody>
      </p:sp>
      <p:sp>
        <p:nvSpPr>
          <p:cNvPr id="9" name="Slide Number Placeholder 8"/>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231386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17/06/2016</a:t>
            </a:r>
            <a:endParaRPr lang="en-GB"/>
          </a:p>
        </p:txBody>
      </p:sp>
      <p:sp>
        <p:nvSpPr>
          <p:cNvPr id="4" name="Footer Placeholder 3"/>
          <p:cNvSpPr>
            <a:spLocks noGrp="1"/>
          </p:cNvSpPr>
          <p:nvPr>
            <p:ph type="ftr" sz="quarter" idx="11"/>
          </p:nvPr>
        </p:nvSpPr>
        <p:spPr/>
        <p:txBody>
          <a:bodyPr/>
          <a:lstStyle/>
          <a:p>
            <a:r>
              <a:rPr lang="en-GB" smtClean="0"/>
              <a:t>Safe routes from Wellington Heath to Ledbury</a:t>
            </a:r>
            <a:endParaRPr lang="en-GB"/>
          </a:p>
        </p:txBody>
      </p:sp>
      <p:sp>
        <p:nvSpPr>
          <p:cNvPr id="5" name="Slide Number Placeholder 4"/>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425683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17/06/2016</a:t>
            </a:r>
            <a:endParaRPr lang="en-GB"/>
          </a:p>
        </p:txBody>
      </p:sp>
      <p:sp>
        <p:nvSpPr>
          <p:cNvPr id="3" name="Footer Placeholder 2"/>
          <p:cNvSpPr>
            <a:spLocks noGrp="1"/>
          </p:cNvSpPr>
          <p:nvPr>
            <p:ph type="ftr" sz="quarter" idx="11"/>
          </p:nvPr>
        </p:nvSpPr>
        <p:spPr/>
        <p:txBody>
          <a:bodyPr/>
          <a:lstStyle/>
          <a:p>
            <a:r>
              <a:rPr lang="en-GB" smtClean="0"/>
              <a:t>Safe routes from Wellington Heath to Ledbury</a:t>
            </a:r>
            <a:endParaRPr lang="en-GB"/>
          </a:p>
        </p:txBody>
      </p:sp>
      <p:sp>
        <p:nvSpPr>
          <p:cNvPr id="4" name="Slide Number Placeholder 3"/>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27575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17/06/2016</a:t>
            </a:r>
            <a:endParaRPr lang="en-GB"/>
          </a:p>
        </p:txBody>
      </p:sp>
      <p:sp>
        <p:nvSpPr>
          <p:cNvPr id="6" name="Footer Placeholder 5"/>
          <p:cNvSpPr>
            <a:spLocks noGrp="1"/>
          </p:cNvSpPr>
          <p:nvPr>
            <p:ph type="ftr" sz="quarter" idx="11"/>
          </p:nvPr>
        </p:nvSpPr>
        <p:spPr/>
        <p:txBody>
          <a:bodyPr/>
          <a:lstStyle/>
          <a:p>
            <a:r>
              <a:rPr lang="en-GB" smtClean="0"/>
              <a:t>Safe routes from Wellington Heath to Ledbury</a:t>
            </a:r>
            <a:endParaRPr lang="en-GB"/>
          </a:p>
        </p:txBody>
      </p:sp>
      <p:sp>
        <p:nvSpPr>
          <p:cNvPr id="7" name="Slide Number Placeholder 6"/>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144979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17/06/2016</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Safe routes from Wellington Heath to Ledbury</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C5350-57BA-47C0-9CBF-E21C1D5DB616}" type="slidenum">
              <a:rPr lang="en-GB" smtClean="0"/>
              <a:t>‹#›</a:t>
            </a:fld>
            <a:endParaRPr lang="en-GB"/>
          </a:p>
        </p:txBody>
      </p:sp>
    </p:spTree>
    <p:extLst>
      <p:ext uri="{BB962C8B-B14F-4D97-AF65-F5344CB8AC3E}">
        <p14:creationId xmlns:p14="http://schemas.microsoft.com/office/powerpoint/2010/main" val="97569044"/>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17/06/2016</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Safe routes from Wellington Heath to Ledbury</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00EBE-F71E-432E-B04C-5BE7F3E4CA48}" type="slidenum">
              <a:rPr lang="en-GB" smtClean="0"/>
              <a:t>‹#›</a:t>
            </a:fld>
            <a:endParaRPr lang="en-GB"/>
          </a:p>
        </p:txBody>
      </p:sp>
    </p:spTree>
    <p:extLst>
      <p:ext uri="{BB962C8B-B14F-4D97-AF65-F5344CB8AC3E}">
        <p14:creationId xmlns:p14="http://schemas.microsoft.com/office/powerpoint/2010/main" val="1371909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84784"/>
            <a:ext cx="7772400" cy="1470025"/>
          </a:xfrm>
        </p:spPr>
        <p:txBody>
          <a:bodyPr>
            <a:normAutofit fontScale="90000"/>
          </a:bodyPr>
          <a:lstStyle/>
          <a:p>
            <a:r>
              <a:rPr lang="en-GB" dirty="0" smtClean="0"/>
              <a:t>Wellington Heath NDP Transport Sub-Group ideas for a safe route to Ledbury for walkers and cyclists</a:t>
            </a:r>
            <a:endParaRPr lang="en-GB" dirty="0"/>
          </a:p>
        </p:txBody>
      </p:sp>
      <p:sp>
        <p:nvSpPr>
          <p:cNvPr id="3" name="Subtitle 2"/>
          <p:cNvSpPr>
            <a:spLocks noGrp="1"/>
          </p:cNvSpPr>
          <p:nvPr>
            <p:ph type="subTitle" idx="1"/>
          </p:nvPr>
        </p:nvSpPr>
        <p:spPr/>
        <p:txBody>
          <a:bodyPr>
            <a:normAutofit fontScale="92500" lnSpcReduction="10000"/>
          </a:bodyPr>
          <a:lstStyle/>
          <a:p>
            <a:r>
              <a:rPr lang="en-GB" dirty="0" smtClean="0"/>
              <a:t>Input to Ledbury Town Council after an exploration of the options suggested in the Wellington Heath working paper by Phillip Howells – 17</a:t>
            </a:r>
            <a:r>
              <a:rPr lang="en-GB" baseline="30000" dirty="0" smtClean="0"/>
              <a:t>th</a:t>
            </a:r>
            <a:r>
              <a:rPr lang="en-GB" dirty="0" smtClean="0"/>
              <a:t> June 2016</a:t>
            </a:r>
            <a:endParaRPr lang="en-GB" dirty="0"/>
          </a:p>
        </p:txBody>
      </p:sp>
      <p:sp>
        <p:nvSpPr>
          <p:cNvPr id="4" name="Date Placeholder 3"/>
          <p:cNvSpPr>
            <a:spLocks noGrp="1"/>
          </p:cNvSpPr>
          <p:nvPr>
            <p:ph type="dt" sz="half" idx="10"/>
          </p:nvPr>
        </p:nvSpPr>
        <p:spPr/>
        <p:txBody>
          <a:bodyPr/>
          <a:lstStyle/>
          <a:p>
            <a:r>
              <a:rPr lang="en-GB" smtClean="0"/>
              <a:t>17/06/2016</a:t>
            </a:r>
            <a:endParaRPr lang="en-GB"/>
          </a:p>
        </p:txBody>
      </p:sp>
      <p:sp>
        <p:nvSpPr>
          <p:cNvPr id="5" name="Footer Placeholder 4"/>
          <p:cNvSpPr>
            <a:spLocks noGrp="1"/>
          </p:cNvSpPr>
          <p:nvPr>
            <p:ph type="ftr" sz="quarter" idx="11"/>
          </p:nvPr>
        </p:nvSpPr>
        <p:spPr/>
        <p:txBody>
          <a:bodyPr/>
          <a:lstStyle/>
          <a:p>
            <a:r>
              <a:rPr lang="en-GB" smtClean="0"/>
              <a:t>Safe routes from Wellington Heath to Ledbury</a:t>
            </a:r>
            <a:endParaRPr lang="en-GB"/>
          </a:p>
        </p:txBody>
      </p:sp>
      <p:sp>
        <p:nvSpPr>
          <p:cNvPr id="6" name="Slide Number Placeholder 5"/>
          <p:cNvSpPr>
            <a:spLocks noGrp="1"/>
          </p:cNvSpPr>
          <p:nvPr>
            <p:ph type="sldNum" sz="quarter" idx="12"/>
          </p:nvPr>
        </p:nvSpPr>
        <p:spPr/>
        <p:txBody>
          <a:bodyPr/>
          <a:lstStyle/>
          <a:p>
            <a:fld id="{BB4C5350-57BA-47C0-9CBF-E21C1D5DB616}" type="slidenum">
              <a:rPr lang="en-GB" smtClean="0"/>
              <a:t>1</a:t>
            </a:fld>
            <a:endParaRPr lang="en-GB"/>
          </a:p>
        </p:txBody>
      </p:sp>
    </p:spTree>
    <p:extLst>
      <p:ext uri="{BB962C8B-B14F-4D97-AF65-F5344CB8AC3E}">
        <p14:creationId xmlns:p14="http://schemas.microsoft.com/office/powerpoint/2010/main" val="3282297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17/06/2016</a:t>
            </a:r>
            <a:endParaRPr lang="en-GB"/>
          </a:p>
        </p:txBody>
      </p:sp>
      <p:sp>
        <p:nvSpPr>
          <p:cNvPr id="3" name="Footer Placeholder 2"/>
          <p:cNvSpPr>
            <a:spLocks noGrp="1"/>
          </p:cNvSpPr>
          <p:nvPr>
            <p:ph type="ftr" sz="quarter" idx="11"/>
          </p:nvPr>
        </p:nvSpPr>
        <p:spPr>
          <a:xfrm>
            <a:off x="2987824" y="6356350"/>
            <a:ext cx="3312368" cy="365125"/>
          </a:xfrm>
        </p:spPr>
        <p:txBody>
          <a:bodyPr/>
          <a:lstStyle/>
          <a:p>
            <a:r>
              <a:rPr lang="en-GB" dirty="0" smtClean="0"/>
              <a:t>Safe routes from Wellington Heath to Ledbury</a:t>
            </a:r>
            <a:endParaRPr lang="en-GB" dirty="0"/>
          </a:p>
        </p:txBody>
      </p:sp>
      <p:sp>
        <p:nvSpPr>
          <p:cNvPr id="4" name="Slide Number Placeholder 3"/>
          <p:cNvSpPr>
            <a:spLocks noGrp="1"/>
          </p:cNvSpPr>
          <p:nvPr>
            <p:ph type="sldNum" sz="quarter" idx="12"/>
          </p:nvPr>
        </p:nvSpPr>
        <p:spPr/>
        <p:txBody>
          <a:bodyPr/>
          <a:lstStyle/>
          <a:p>
            <a:fld id="{BB4C5350-57BA-47C0-9CBF-E21C1D5DB616}" type="slidenum">
              <a:rPr lang="en-GB" smtClean="0"/>
              <a:t>2</a:t>
            </a:fld>
            <a:endParaRPr lang="en-GB"/>
          </a:p>
        </p:txBody>
      </p:sp>
      <p:sp>
        <p:nvSpPr>
          <p:cNvPr id="5" name="TextBox 4"/>
          <p:cNvSpPr txBox="1"/>
          <p:nvPr/>
        </p:nvSpPr>
        <p:spPr>
          <a:xfrm>
            <a:off x="899592" y="764704"/>
            <a:ext cx="7272808" cy="5355312"/>
          </a:xfrm>
          <a:prstGeom prst="rect">
            <a:avLst/>
          </a:prstGeom>
          <a:noFill/>
        </p:spPr>
        <p:txBody>
          <a:bodyPr wrap="square" rtlCol="0">
            <a:spAutoFit/>
          </a:bodyPr>
          <a:lstStyle/>
          <a:p>
            <a:pPr marL="285750" indent="-285750">
              <a:buFont typeface="Wingdings" panose="05000000000000000000" pitchFamily="2" charset="2"/>
              <a:buChar char="Ø"/>
            </a:pPr>
            <a:r>
              <a:rPr lang="en-GB" dirty="0" smtClean="0"/>
              <a:t>Wellington Heath NDP calls for providing a safe route for walkers and cyclists from Wellington Heath to Ledbury</a:t>
            </a:r>
          </a:p>
          <a:p>
            <a:pPr marL="285750" indent="-285750">
              <a:buFont typeface="Wingdings" panose="05000000000000000000" pitchFamily="2" charset="2"/>
              <a:buChar char="Ø"/>
            </a:pPr>
            <a:r>
              <a:rPr lang="en-GB" dirty="0" smtClean="0"/>
              <a:t>Currently most who walk or cycle appear to use one of two road routes:</a:t>
            </a:r>
          </a:p>
          <a:p>
            <a:pPr marL="742950" lvl="1" indent="-285750">
              <a:buFont typeface="Wingdings" panose="05000000000000000000" pitchFamily="2" charset="2"/>
              <a:buChar char="Ø"/>
            </a:pPr>
            <a:r>
              <a:rPr lang="en-GB" dirty="0" smtClean="0"/>
              <a:t>From the top end of Wellington Heath: Jacks Lane – Ledbury Road - Beggars Ash – Bromyard road route</a:t>
            </a:r>
          </a:p>
          <a:p>
            <a:pPr marL="742950" lvl="1" indent="-285750">
              <a:buFont typeface="Wingdings" panose="05000000000000000000" pitchFamily="2" charset="2"/>
              <a:buChar char="Ø"/>
            </a:pPr>
            <a:r>
              <a:rPr lang="en-GB" dirty="0" smtClean="0"/>
              <a:t>From the middle of Wellington Heath: Farmers Arms – Horse Road – Beggars Ash – Bromyard road</a:t>
            </a:r>
          </a:p>
          <a:p>
            <a:pPr marL="285750" indent="-285750">
              <a:buFont typeface="Wingdings" panose="05000000000000000000" pitchFamily="2" charset="2"/>
              <a:buChar char="Ø"/>
            </a:pPr>
            <a:r>
              <a:rPr lang="en-GB" dirty="0"/>
              <a:t>B</a:t>
            </a:r>
            <a:r>
              <a:rPr lang="en-GB" dirty="0" smtClean="0"/>
              <a:t>oth are along bending, narrow and quite dangerous roads, especially for the last half mile or so from The Frith to the junction of Beggars Ash with the main Bromyard road into Ledbury</a:t>
            </a:r>
          </a:p>
          <a:p>
            <a:pPr marL="285750" indent="-285750">
              <a:buFont typeface="Wingdings" panose="05000000000000000000" pitchFamily="2" charset="2"/>
              <a:buChar char="Ø"/>
            </a:pPr>
            <a:r>
              <a:rPr lang="en-GB" dirty="0" smtClean="0"/>
              <a:t>Options to provide safer routes off-road to reach key landmarks of Ledbury railway station and the Tesco supermarket have been investigated </a:t>
            </a:r>
          </a:p>
          <a:p>
            <a:pPr marL="285750" indent="-285750">
              <a:buFont typeface="Wingdings" panose="05000000000000000000" pitchFamily="2" charset="2"/>
              <a:buChar char="Ø"/>
            </a:pPr>
            <a:r>
              <a:rPr lang="en-GB" dirty="0" smtClean="0"/>
              <a:t>If safer options are coordinated through the two </a:t>
            </a:r>
            <a:r>
              <a:rPr lang="en-GB" dirty="0" smtClean="0"/>
              <a:t>NDPs, </a:t>
            </a:r>
            <a:r>
              <a:rPr lang="en-GB" dirty="0" smtClean="0"/>
              <a:t>this can also establish a currently missing link into the public rights of way network spanning the two parishes and beyond, such as extending the </a:t>
            </a:r>
            <a:r>
              <a:rPr lang="en-GB" dirty="0" smtClean="0"/>
              <a:t>Riverside </a:t>
            </a:r>
            <a:r>
              <a:rPr lang="en-GB" dirty="0" smtClean="0"/>
              <a:t>W</a:t>
            </a:r>
            <a:r>
              <a:rPr lang="en-GB" dirty="0" smtClean="0"/>
              <a:t>alk </a:t>
            </a:r>
            <a:r>
              <a:rPr lang="en-GB" dirty="0" smtClean="0"/>
              <a:t>and </a:t>
            </a:r>
            <a:r>
              <a:rPr lang="en-GB" dirty="0" smtClean="0"/>
              <a:t>Town </a:t>
            </a:r>
            <a:r>
              <a:rPr lang="en-GB" dirty="0"/>
              <a:t>T</a:t>
            </a:r>
            <a:r>
              <a:rPr lang="en-GB" dirty="0" smtClean="0"/>
              <a:t>rail</a:t>
            </a:r>
            <a:r>
              <a:rPr lang="en-GB" dirty="0" smtClean="0"/>
              <a:t>, which would also be a way of helping to deliver parts of the Herefordshire County Core </a:t>
            </a:r>
            <a:r>
              <a:rPr lang="en-GB" dirty="0"/>
              <a:t>S</a:t>
            </a:r>
            <a:r>
              <a:rPr lang="en-GB" dirty="0" smtClean="0"/>
              <a:t>trategy</a:t>
            </a:r>
          </a:p>
          <a:p>
            <a:pPr marL="285750" indent="-285750">
              <a:buFont typeface="Wingdings" panose="05000000000000000000" pitchFamily="2" charset="2"/>
              <a:buChar char="Ø"/>
            </a:pPr>
            <a:r>
              <a:rPr lang="en-GB" dirty="0" smtClean="0"/>
              <a:t>This references to bullet points LB1 5, 6 &amp; 7 in the Core Strategy</a:t>
            </a:r>
            <a:endParaRPr lang="en-GB" dirty="0"/>
          </a:p>
        </p:txBody>
      </p:sp>
    </p:spTree>
    <p:extLst>
      <p:ext uri="{BB962C8B-B14F-4D97-AF65-F5344CB8AC3E}">
        <p14:creationId xmlns:p14="http://schemas.microsoft.com/office/powerpoint/2010/main" val="1565852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17/06/2016</a:t>
            </a:r>
            <a:endParaRPr lang="en-GB"/>
          </a:p>
        </p:txBody>
      </p:sp>
      <p:sp>
        <p:nvSpPr>
          <p:cNvPr id="3" name="Footer Placeholder 2"/>
          <p:cNvSpPr>
            <a:spLocks noGrp="1"/>
          </p:cNvSpPr>
          <p:nvPr>
            <p:ph type="ftr" sz="quarter" idx="11"/>
          </p:nvPr>
        </p:nvSpPr>
        <p:spPr>
          <a:xfrm>
            <a:off x="2987824" y="6356350"/>
            <a:ext cx="3312368" cy="365125"/>
          </a:xfrm>
        </p:spPr>
        <p:txBody>
          <a:bodyPr/>
          <a:lstStyle/>
          <a:p>
            <a:r>
              <a:rPr lang="en-GB" dirty="0" smtClean="0"/>
              <a:t>Safe routes from Wellington Heath to Ledbury</a:t>
            </a:r>
            <a:endParaRPr lang="en-GB" dirty="0"/>
          </a:p>
        </p:txBody>
      </p:sp>
      <p:sp>
        <p:nvSpPr>
          <p:cNvPr id="4" name="Slide Number Placeholder 3"/>
          <p:cNvSpPr>
            <a:spLocks noGrp="1"/>
          </p:cNvSpPr>
          <p:nvPr>
            <p:ph type="sldNum" sz="quarter" idx="12"/>
          </p:nvPr>
        </p:nvSpPr>
        <p:spPr/>
        <p:txBody>
          <a:bodyPr/>
          <a:lstStyle/>
          <a:p>
            <a:fld id="{BB4C5350-57BA-47C0-9CBF-E21C1D5DB616}" type="slidenum">
              <a:rPr lang="en-GB" smtClean="0"/>
              <a:t>3</a:t>
            </a:fld>
            <a:endParaRPr lang="en-GB"/>
          </a:p>
        </p:txBody>
      </p:sp>
      <p:sp>
        <p:nvSpPr>
          <p:cNvPr id="5" name="TextBox 4"/>
          <p:cNvSpPr txBox="1"/>
          <p:nvPr/>
        </p:nvSpPr>
        <p:spPr>
          <a:xfrm>
            <a:off x="899592" y="476672"/>
            <a:ext cx="7272808" cy="5940088"/>
          </a:xfrm>
          <a:prstGeom prst="rect">
            <a:avLst/>
          </a:prstGeom>
          <a:noFill/>
        </p:spPr>
        <p:txBody>
          <a:bodyPr wrap="square" rtlCol="0">
            <a:spAutoFit/>
          </a:bodyPr>
          <a:lstStyle/>
          <a:p>
            <a:pPr marL="285750" indent="-285750">
              <a:buFont typeface="Wingdings" panose="05000000000000000000" pitchFamily="2" charset="2"/>
              <a:buChar char="Ø"/>
            </a:pPr>
            <a:r>
              <a:rPr lang="en-GB" dirty="0"/>
              <a:t>This report concerns itself mainly with options that fall into the Ledbury Town parish borders from where they abut to Wellington Heath </a:t>
            </a:r>
            <a:endParaRPr lang="en-GB" dirty="0" smtClean="0"/>
          </a:p>
          <a:p>
            <a:pPr marL="285750" indent="-285750">
              <a:buFont typeface="Wingdings" panose="05000000000000000000" pitchFamily="2" charset="2"/>
              <a:buChar char="Ø"/>
            </a:pPr>
            <a:r>
              <a:rPr lang="en-GB" dirty="0" smtClean="0"/>
              <a:t>Please note it is based on the author’s ‘on the ground’ experience and may not reflect deeper knowledge of land owners and path options that are not apparent or known to the author </a:t>
            </a:r>
          </a:p>
          <a:p>
            <a:pPr marL="285750" indent="-285750">
              <a:buFont typeface="Wingdings" panose="05000000000000000000" pitchFamily="2" charset="2"/>
              <a:buChar char="Ø"/>
            </a:pPr>
            <a:r>
              <a:rPr lang="en-GB" dirty="0"/>
              <a:t>To try and simplify </a:t>
            </a:r>
            <a:r>
              <a:rPr lang="en-GB" dirty="0" smtClean="0"/>
              <a:t>cross-reference, </a:t>
            </a:r>
            <a:r>
              <a:rPr lang="en-GB" dirty="0"/>
              <a:t>this report uses the same letter point identifiers as in the Wellington Heath sub-group </a:t>
            </a:r>
            <a:r>
              <a:rPr lang="en-GB" dirty="0" smtClean="0"/>
              <a:t>report (some letter duplications reflect where they have sometimes used 2 letters to identify the same point)</a:t>
            </a:r>
          </a:p>
          <a:p>
            <a:pPr marL="285750" indent="-285750">
              <a:buFont typeface="Wingdings" panose="05000000000000000000" pitchFamily="2" charset="2"/>
              <a:buChar char="Ø"/>
            </a:pPr>
            <a:r>
              <a:rPr lang="en-GB" dirty="0" smtClean="0"/>
              <a:t>Points 1, 2 &amp; 3 are only used in this report</a:t>
            </a:r>
          </a:p>
          <a:p>
            <a:pPr marL="285750" indent="-285750">
              <a:buFont typeface="Wingdings" panose="05000000000000000000" pitchFamily="2" charset="2"/>
              <a:buChar char="Ø"/>
            </a:pPr>
            <a:r>
              <a:rPr lang="en-GB" dirty="0" smtClean="0"/>
              <a:t>The options explored in this report therefore start from The Frith on Beggars Ash, referred to as The Oak in the Wellington Heath report, point J or A on the map </a:t>
            </a:r>
          </a:p>
          <a:p>
            <a:pPr marL="285750" indent="-285750">
              <a:buFont typeface="Wingdings" panose="05000000000000000000" pitchFamily="2" charset="2"/>
              <a:buChar char="Ø"/>
            </a:pPr>
            <a:r>
              <a:rPr lang="en-GB" dirty="0" smtClean="0"/>
              <a:t>Additional notes:</a:t>
            </a:r>
          </a:p>
          <a:p>
            <a:pPr marL="742950" lvl="1" indent="-285750">
              <a:buFont typeface="Wingdings" panose="05000000000000000000" pitchFamily="2" charset="2"/>
              <a:buChar char="Ø"/>
            </a:pPr>
            <a:r>
              <a:rPr lang="en-GB" sz="1600" dirty="0" smtClean="0"/>
              <a:t>There are several more footpaths from Wellington Heath generally heading east to a footpath above the orchards which goes from Little Frith to the Wellington Heath/Petty France road and which are usable on foot as access to Ledbury, although they are more hilly and much longer</a:t>
            </a:r>
          </a:p>
          <a:p>
            <a:pPr marL="742950" lvl="1" indent="-285750">
              <a:buFont typeface="Wingdings" panose="05000000000000000000" pitchFamily="2" charset="2"/>
              <a:buChar char="Ø"/>
            </a:pPr>
            <a:r>
              <a:rPr lang="en-GB" sz="1600" dirty="0" smtClean="0"/>
              <a:t>A good and safe cycling option is to go north east from Wellington Heath to </a:t>
            </a:r>
            <a:r>
              <a:rPr lang="en-GB" sz="1600" dirty="0" err="1" smtClean="0"/>
              <a:t>Raycombe</a:t>
            </a:r>
            <a:r>
              <a:rPr lang="en-GB" sz="1600" dirty="0" smtClean="0"/>
              <a:t> Farm and half way down Petty France road to turn right up a metalled track that goes all the way through the lower part of Frith woods and eventually comes out at the top of Knapp Lane – again, this is longer</a:t>
            </a:r>
          </a:p>
        </p:txBody>
      </p:sp>
    </p:spTree>
    <p:extLst>
      <p:ext uri="{BB962C8B-B14F-4D97-AF65-F5344CB8AC3E}">
        <p14:creationId xmlns:p14="http://schemas.microsoft.com/office/powerpoint/2010/main" val="1437629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6206"/>
            <a:ext cx="3600400" cy="562384"/>
          </a:xfrm>
        </p:spPr>
        <p:txBody>
          <a:bodyPr>
            <a:normAutofit/>
          </a:bodyPr>
          <a:lstStyle/>
          <a:p>
            <a:r>
              <a:rPr lang="en-GB" dirty="0" smtClean="0"/>
              <a:t>‘Viable’ route options (5 shown)</a:t>
            </a:r>
            <a:endParaRPr lang="en-GB" dirty="0"/>
          </a:p>
        </p:txBody>
      </p:sp>
      <p:sp>
        <p:nvSpPr>
          <p:cNvPr id="4" name="Text Placeholder 3"/>
          <p:cNvSpPr>
            <a:spLocks noGrp="1"/>
          </p:cNvSpPr>
          <p:nvPr>
            <p:ph type="body" sz="half" idx="2"/>
          </p:nvPr>
        </p:nvSpPr>
        <p:spPr>
          <a:xfrm>
            <a:off x="457200" y="764704"/>
            <a:ext cx="3970784" cy="5361459"/>
          </a:xfrm>
        </p:spPr>
        <p:txBody>
          <a:bodyPr>
            <a:normAutofit lnSpcReduction="10000"/>
          </a:bodyPr>
          <a:lstStyle/>
          <a:p>
            <a:r>
              <a:rPr lang="en-GB" dirty="0" smtClean="0"/>
              <a:t>As identified by Wellington Heath:</a:t>
            </a:r>
          </a:p>
          <a:p>
            <a:pPr marL="285750" indent="-285750">
              <a:buFont typeface="Arial" panose="020B0604020202020204" pitchFamily="34" charset="0"/>
              <a:buChar char="•"/>
            </a:pPr>
            <a:r>
              <a:rPr lang="en-GB" dirty="0" smtClean="0"/>
              <a:t>By road J-B-S to station and Tesco as currently used</a:t>
            </a:r>
          </a:p>
          <a:p>
            <a:pPr marL="285750" indent="-285750">
              <a:buFont typeface="Arial" panose="020B0604020202020204" pitchFamily="34" charset="0"/>
              <a:buChar char="•"/>
            </a:pPr>
            <a:r>
              <a:rPr lang="en-GB" dirty="0" smtClean="0"/>
              <a:t>Cut new route A-D-F-C  through orchards</a:t>
            </a:r>
          </a:p>
          <a:p>
            <a:pPr marL="285750" indent="-285750">
              <a:buFont typeface="Arial" panose="020B0604020202020204" pitchFamily="34" charset="0"/>
              <a:buChar char="•"/>
            </a:pPr>
            <a:r>
              <a:rPr lang="en-GB" dirty="0" smtClean="0"/>
              <a:t>Cut new route J-W-V-U (same as A-D-E-C) through orchards</a:t>
            </a:r>
          </a:p>
          <a:p>
            <a:pPr marL="285750" indent="-285750">
              <a:buFont typeface="Arial" panose="020B0604020202020204" pitchFamily="34" charset="0"/>
              <a:buChar char="•"/>
            </a:pPr>
            <a:r>
              <a:rPr lang="en-GB" dirty="0" smtClean="0"/>
              <a:t>Existing path J-N-P-T (The Frith – orchards – Little Frith – </a:t>
            </a:r>
            <a:r>
              <a:rPr lang="en-GB" dirty="0" err="1" smtClean="0"/>
              <a:t>Wilce’s</a:t>
            </a:r>
            <a:r>
              <a:rPr lang="en-GB" dirty="0" smtClean="0"/>
              <a:t> Orchard – to stile at T on Bromyard Road) to reach station</a:t>
            </a:r>
          </a:p>
          <a:p>
            <a:pPr marL="285750" indent="-285750">
              <a:buFont typeface="Arial" panose="020B0604020202020204" pitchFamily="34" charset="0"/>
              <a:buChar char="•"/>
            </a:pPr>
            <a:r>
              <a:rPr lang="en-GB" dirty="0" smtClean="0"/>
              <a:t>Existing path J-N-P-Q-R (The Frith – orchards – Little Frith – Knapp Lane) to reach Tesco</a:t>
            </a:r>
          </a:p>
          <a:p>
            <a:pPr marL="285750" indent="-285750">
              <a:buFont typeface="Arial" panose="020B0604020202020204" pitchFamily="34" charset="0"/>
              <a:buChar char="•"/>
            </a:pPr>
            <a:endParaRPr lang="en-GB" sz="1000" dirty="0"/>
          </a:p>
          <a:p>
            <a:r>
              <a:rPr lang="en-GB" dirty="0" smtClean="0"/>
              <a:t>Note that at </a:t>
            </a:r>
            <a:r>
              <a:rPr lang="en-GB" dirty="0" smtClean="0"/>
              <a:t>the top </a:t>
            </a:r>
            <a:r>
              <a:rPr lang="en-GB" dirty="0" smtClean="0"/>
              <a:t>of </a:t>
            </a:r>
            <a:r>
              <a:rPr lang="en-GB" dirty="0" smtClean="0"/>
              <a:t>map, the </a:t>
            </a:r>
            <a:r>
              <a:rPr lang="en-GB" dirty="0" smtClean="0"/>
              <a:t>route from Wellington Heath to The Frith is an existing footpath</a:t>
            </a:r>
          </a:p>
          <a:p>
            <a:pPr marL="285750" indent="-285750">
              <a:buFont typeface="Arial" panose="020B0604020202020204" pitchFamily="34" charset="0"/>
              <a:buChar char="•"/>
            </a:pPr>
            <a:r>
              <a:rPr lang="en-GB" dirty="0" smtClean="0"/>
              <a:t>L-M-J in Wellington Heath </a:t>
            </a:r>
            <a:r>
              <a:rPr lang="en-GB" dirty="0" smtClean="0"/>
              <a:t>report, from </a:t>
            </a:r>
            <a:r>
              <a:rPr lang="en-GB" dirty="0" smtClean="0"/>
              <a:t>Long Acre in Horse Road to join up with options in this report at J</a:t>
            </a:r>
          </a:p>
          <a:p>
            <a:pPr marL="285750" indent="-285750">
              <a:buFont typeface="Arial" panose="020B0604020202020204" pitchFamily="34" charset="0"/>
              <a:buChar char="•"/>
            </a:pPr>
            <a:endParaRPr lang="en-GB" sz="1000" dirty="0"/>
          </a:p>
          <a:p>
            <a:r>
              <a:rPr lang="en-GB" dirty="0" smtClean="0"/>
              <a:t>Issues considered in this report:</a:t>
            </a:r>
          </a:p>
          <a:p>
            <a:pPr marL="285750" indent="-285750">
              <a:buFont typeface="Arial" panose="020B0604020202020204" pitchFamily="34" charset="0"/>
              <a:buChar char="•"/>
            </a:pPr>
            <a:r>
              <a:rPr lang="en-GB" dirty="0" smtClean="0"/>
              <a:t>Perceived on the ground practicality of path options</a:t>
            </a:r>
          </a:p>
          <a:p>
            <a:pPr marL="285750" indent="-285750">
              <a:buFont typeface="Arial" panose="020B0604020202020204" pitchFamily="34" charset="0"/>
              <a:buChar char="•"/>
            </a:pPr>
            <a:r>
              <a:rPr lang="en-GB" dirty="0" smtClean="0"/>
              <a:t>Potential use of options by both walkers and cyclists to optimise practical adaption</a:t>
            </a:r>
            <a:endParaRPr lang="en-GB" dirty="0"/>
          </a:p>
        </p:txBody>
      </p:sp>
      <p:sp>
        <p:nvSpPr>
          <p:cNvPr id="5" name="Date Placeholder 4"/>
          <p:cNvSpPr>
            <a:spLocks noGrp="1"/>
          </p:cNvSpPr>
          <p:nvPr>
            <p:ph type="dt" sz="half" idx="10"/>
          </p:nvPr>
        </p:nvSpPr>
        <p:spPr/>
        <p:txBody>
          <a:bodyPr/>
          <a:lstStyle/>
          <a:p>
            <a:r>
              <a:rPr lang="en-GB" smtClean="0"/>
              <a:t>17/06/2016</a:t>
            </a:r>
            <a:endParaRPr lang="en-GB"/>
          </a:p>
        </p:txBody>
      </p:sp>
      <p:sp>
        <p:nvSpPr>
          <p:cNvPr id="6" name="Footer Placeholder 5"/>
          <p:cNvSpPr>
            <a:spLocks noGrp="1"/>
          </p:cNvSpPr>
          <p:nvPr>
            <p:ph type="ftr" sz="quarter" idx="11"/>
          </p:nvPr>
        </p:nvSpPr>
        <p:spPr/>
        <p:txBody>
          <a:bodyPr/>
          <a:lstStyle/>
          <a:p>
            <a:r>
              <a:rPr lang="en-GB" smtClean="0"/>
              <a:t>Safe routes from Wellington Heath to Ledbury</a:t>
            </a:r>
            <a:endParaRPr lang="en-GB"/>
          </a:p>
        </p:txBody>
      </p:sp>
      <p:sp>
        <p:nvSpPr>
          <p:cNvPr id="7" name="Slide Number Placeholder 6"/>
          <p:cNvSpPr>
            <a:spLocks noGrp="1"/>
          </p:cNvSpPr>
          <p:nvPr>
            <p:ph type="sldNum" sz="quarter" idx="12"/>
          </p:nvPr>
        </p:nvSpPr>
        <p:spPr/>
        <p:txBody>
          <a:bodyPr/>
          <a:lstStyle/>
          <a:p>
            <a:fld id="{BB4C5350-57BA-47C0-9CBF-E21C1D5DB616}" type="slidenum">
              <a:rPr lang="en-GB" smtClean="0"/>
              <a:t>4</a:t>
            </a:fld>
            <a:endParaRPr lang="en-GB"/>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19945" y="273050"/>
            <a:ext cx="3221960" cy="5853113"/>
          </a:xfrm>
          <a:prstGeom prst="rect">
            <a:avLst/>
          </a:prstGeom>
        </p:spPr>
      </p:pic>
      <p:sp>
        <p:nvSpPr>
          <p:cNvPr id="9" name="Text Box 2"/>
          <p:cNvSpPr txBox="1">
            <a:spLocks noChangeArrowheads="1"/>
          </p:cNvSpPr>
          <p:nvPr/>
        </p:nvSpPr>
        <p:spPr bwMode="auto">
          <a:xfrm>
            <a:off x="5004048" y="2636912"/>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B</a:t>
            </a:r>
            <a:endParaRPr lang="en-GB" sz="1200" dirty="0">
              <a:effectLst/>
              <a:latin typeface="Arial"/>
              <a:ea typeface="Calibri"/>
              <a:cs typeface="Times New Roman"/>
            </a:endParaRPr>
          </a:p>
        </p:txBody>
      </p:sp>
      <p:sp>
        <p:nvSpPr>
          <p:cNvPr id="10" name="Text Box 2"/>
          <p:cNvSpPr txBox="1">
            <a:spLocks noChangeArrowheads="1"/>
          </p:cNvSpPr>
          <p:nvPr/>
        </p:nvSpPr>
        <p:spPr bwMode="auto">
          <a:xfrm>
            <a:off x="5967752" y="899230"/>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J</a:t>
            </a:r>
            <a:endParaRPr lang="en-GB" sz="1200" dirty="0">
              <a:effectLst/>
              <a:latin typeface="Arial"/>
              <a:ea typeface="Calibri"/>
              <a:cs typeface="Times New Roman"/>
            </a:endParaRPr>
          </a:p>
        </p:txBody>
      </p:sp>
      <p:sp>
        <p:nvSpPr>
          <p:cNvPr id="11" name="Text Box 2"/>
          <p:cNvSpPr txBox="1">
            <a:spLocks noChangeArrowheads="1"/>
          </p:cNvSpPr>
          <p:nvPr/>
        </p:nvSpPr>
        <p:spPr bwMode="auto">
          <a:xfrm>
            <a:off x="6660232" y="764704"/>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N</a:t>
            </a:r>
            <a:endParaRPr lang="en-GB" sz="1200" dirty="0">
              <a:effectLst/>
              <a:latin typeface="Arial"/>
              <a:ea typeface="Calibri"/>
              <a:cs typeface="Times New Roman"/>
            </a:endParaRPr>
          </a:p>
        </p:txBody>
      </p:sp>
      <p:sp>
        <p:nvSpPr>
          <p:cNvPr id="12" name="Text Box 2"/>
          <p:cNvSpPr txBox="1">
            <a:spLocks noChangeArrowheads="1"/>
          </p:cNvSpPr>
          <p:nvPr/>
        </p:nvSpPr>
        <p:spPr bwMode="auto">
          <a:xfrm>
            <a:off x="7236296" y="3094112"/>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P</a:t>
            </a:r>
            <a:endParaRPr lang="en-GB" sz="1200" dirty="0">
              <a:effectLst/>
              <a:latin typeface="Arial"/>
              <a:ea typeface="Calibri"/>
              <a:cs typeface="Times New Roman"/>
            </a:endParaRPr>
          </a:p>
        </p:txBody>
      </p:sp>
      <p:sp>
        <p:nvSpPr>
          <p:cNvPr id="13" name="Text Box 2"/>
          <p:cNvSpPr txBox="1">
            <a:spLocks noChangeArrowheads="1"/>
          </p:cNvSpPr>
          <p:nvPr/>
        </p:nvSpPr>
        <p:spPr bwMode="auto">
          <a:xfrm>
            <a:off x="5220073" y="422108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T</a:t>
            </a:r>
            <a:endParaRPr lang="en-GB" sz="1200" dirty="0">
              <a:effectLst/>
              <a:latin typeface="Arial"/>
              <a:ea typeface="Calibri"/>
              <a:cs typeface="Times New Roman"/>
            </a:endParaRPr>
          </a:p>
        </p:txBody>
      </p:sp>
      <p:sp>
        <p:nvSpPr>
          <p:cNvPr id="14" name="Text Box 2"/>
          <p:cNvSpPr txBox="1">
            <a:spLocks noChangeArrowheads="1"/>
          </p:cNvSpPr>
          <p:nvPr/>
        </p:nvSpPr>
        <p:spPr bwMode="auto">
          <a:xfrm>
            <a:off x="6982907" y="422108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2</a:t>
            </a:r>
            <a:endParaRPr lang="en-GB" sz="1200" dirty="0">
              <a:effectLst/>
              <a:latin typeface="Arial"/>
              <a:ea typeface="Calibri"/>
              <a:cs typeface="Times New Roman"/>
            </a:endParaRPr>
          </a:p>
        </p:txBody>
      </p:sp>
      <p:sp>
        <p:nvSpPr>
          <p:cNvPr id="15" name="Text Box 2"/>
          <p:cNvSpPr txBox="1">
            <a:spLocks noChangeArrowheads="1"/>
          </p:cNvSpPr>
          <p:nvPr/>
        </p:nvSpPr>
        <p:spPr bwMode="auto">
          <a:xfrm>
            <a:off x="5779330" y="5733256"/>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R</a:t>
            </a:r>
            <a:endParaRPr lang="en-GB" sz="1200" dirty="0">
              <a:effectLst/>
              <a:latin typeface="Arial"/>
              <a:ea typeface="Calibri"/>
              <a:cs typeface="Times New Roman"/>
            </a:endParaRPr>
          </a:p>
        </p:txBody>
      </p:sp>
      <p:sp>
        <p:nvSpPr>
          <p:cNvPr id="16" name="Text Box 2"/>
          <p:cNvSpPr txBox="1">
            <a:spLocks noChangeArrowheads="1"/>
          </p:cNvSpPr>
          <p:nvPr/>
        </p:nvSpPr>
        <p:spPr bwMode="auto">
          <a:xfrm>
            <a:off x="7287707" y="452588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A</a:t>
            </a:r>
            <a:endParaRPr lang="en-GB" sz="1200" dirty="0">
              <a:effectLst/>
              <a:latin typeface="Arial"/>
              <a:ea typeface="Calibri"/>
              <a:cs typeface="Times New Roman"/>
            </a:endParaRPr>
          </a:p>
        </p:txBody>
      </p:sp>
      <p:sp>
        <p:nvSpPr>
          <p:cNvPr id="17" name="Text Box 2"/>
          <p:cNvSpPr txBox="1">
            <a:spLocks noChangeArrowheads="1"/>
          </p:cNvSpPr>
          <p:nvPr/>
        </p:nvSpPr>
        <p:spPr bwMode="auto">
          <a:xfrm>
            <a:off x="5671318" y="4633900"/>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S</a:t>
            </a:r>
            <a:endParaRPr lang="en-GB" sz="1200" dirty="0">
              <a:effectLst/>
              <a:latin typeface="Arial"/>
              <a:ea typeface="Calibri"/>
              <a:cs typeface="Times New Roman"/>
            </a:endParaRPr>
          </a:p>
        </p:txBody>
      </p:sp>
      <p:sp>
        <p:nvSpPr>
          <p:cNvPr id="18" name="Text Box 2"/>
          <p:cNvSpPr txBox="1">
            <a:spLocks noChangeArrowheads="1"/>
          </p:cNvSpPr>
          <p:nvPr/>
        </p:nvSpPr>
        <p:spPr bwMode="auto">
          <a:xfrm>
            <a:off x="5563305" y="386104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3</a:t>
            </a:r>
            <a:endParaRPr lang="en-GB" sz="1200" dirty="0">
              <a:effectLst/>
              <a:latin typeface="Arial"/>
              <a:ea typeface="Calibri"/>
              <a:cs typeface="Times New Roman"/>
            </a:endParaRPr>
          </a:p>
        </p:txBody>
      </p:sp>
      <p:sp>
        <p:nvSpPr>
          <p:cNvPr id="19" name="Text Box 2"/>
          <p:cNvSpPr txBox="1">
            <a:spLocks noChangeArrowheads="1"/>
          </p:cNvSpPr>
          <p:nvPr/>
        </p:nvSpPr>
        <p:spPr bwMode="auto">
          <a:xfrm>
            <a:off x="6934715" y="2091426"/>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1</a:t>
            </a:r>
            <a:endParaRPr lang="en-GB" sz="1200" dirty="0">
              <a:effectLst/>
              <a:latin typeface="Arial"/>
              <a:ea typeface="Calibri"/>
              <a:cs typeface="Times New Roman"/>
            </a:endParaRPr>
          </a:p>
        </p:txBody>
      </p:sp>
      <p:sp>
        <p:nvSpPr>
          <p:cNvPr id="20" name="Text Box 2"/>
          <p:cNvSpPr txBox="1">
            <a:spLocks noChangeArrowheads="1"/>
          </p:cNvSpPr>
          <p:nvPr/>
        </p:nvSpPr>
        <p:spPr bwMode="auto">
          <a:xfrm>
            <a:off x="6372200" y="109426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W</a:t>
            </a:r>
            <a:endParaRPr lang="en-GB" sz="1200" dirty="0">
              <a:effectLst/>
              <a:latin typeface="Arial"/>
              <a:ea typeface="Calibri"/>
              <a:cs typeface="Times New Roman"/>
            </a:endParaRPr>
          </a:p>
        </p:txBody>
      </p:sp>
      <p:sp>
        <p:nvSpPr>
          <p:cNvPr id="21" name="Text Box 2"/>
          <p:cNvSpPr txBox="1">
            <a:spLocks noChangeArrowheads="1"/>
          </p:cNvSpPr>
          <p:nvPr/>
        </p:nvSpPr>
        <p:spPr bwMode="auto">
          <a:xfrm>
            <a:off x="6372200" y="273374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V</a:t>
            </a:r>
            <a:endParaRPr lang="en-GB" sz="1200" dirty="0">
              <a:effectLst/>
              <a:latin typeface="Arial"/>
              <a:ea typeface="Calibri"/>
              <a:cs typeface="Times New Roman"/>
            </a:endParaRPr>
          </a:p>
        </p:txBody>
      </p:sp>
      <p:sp>
        <p:nvSpPr>
          <p:cNvPr id="22" name="Text Box 2"/>
          <p:cNvSpPr txBox="1">
            <a:spLocks noChangeArrowheads="1"/>
          </p:cNvSpPr>
          <p:nvPr/>
        </p:nvSpPr>
        <p:spPr bwMode="auto">
          <a:xfrm>
            <a:off x="5357434" y="3094112"/>
            <a:ext cx="210948" cy="2628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U</a:t>
            </a:r>
            <a:endParaRPr lang="en-GB" sz="1200" dirty="0">
              <a:effectLst/>
              <a:latin typeface="Arial"/>
              <a:ea typeface="Calibri"/>
              <a:cs typeface="Times New Roman"/>
            </a:endParaRPr>
          </a:p>
        </p:txBody>
      </p:sp>
      <p:sp>
        <p:nvSpPr>
          <p:cNvPr id="23" name="Text Box 2"/>
          <p:cNvSpPr txBox="1">
            <a:spLocks noChangeArrowheads="1"/>
          </p:cNvSpPr>
          <p:nvPr/>
        </p:nvSpPr>
        <p:spPr bwMode="auto">
          <a:xfrm>
            <a:off x="5995355" y="1484784"/>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F</a:t>
            </a:r>
            <a:endParaRPr lang="en-GB" sz="1200" dirty="0">
              <a:effectLst/>
              <a:latin typeface="Arial"/>
              <a:ea typeface="Calibri"/>
              <a:cs typeface="Times New Roman"/>
            </a:endParaRPr>
          </a:p>
        </p:txBody>
      </p:sp>
      <p:sp>
        <p:nvSpPr>
          <p:cNvPr id="24" name="Text Box 2"/>
          <p:cNvSpPr txBox="1">
            <a:spLocks noChangeArrowheads="1"/>
          </p:cNvSpPr>
          <p:nvPr/>
        </p:nvSpPr>
        <p:spPr bwMode="auto">
          <a:xfrm>
            <a:off x="7287707" y="452588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Q</a:t>
            </a:r>
            <a:endParaRPr lang="en-GB" sz="1200" dirty="0">
              <a:effectLst/>
              <a:latin typeface="Arial"/>
              <a:ea typeface="Calibri"/>
              <a:cs typeface="Times New Roman"/>
            </a:endParaRPr>
          </a:p>
        </p:txBody>
      </p:sp>
      <p:cxnSp>
        <p:nvCxnSpPr>
          <p:cNvPr id="26" name="Straight Arrow Connector 25"/>
          <p:cNvCxnSpPr/>
          <p:nvPr/>
        </p:nvCxnSpPr>
        <p:spPr>
          <a:xfrm>
            <a:off x="6480212" y="1310292"/>
            <a:ext cx="0" cy="1423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328085" y="2949772"/>
            <a:ext cx="1044115" cy="360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876256" y="1088740"/>
            <a:ext cx="411451" cy="2005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454898" y="4329100"/>
            <a:ext cx="15280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198932" y="3310136"/>
            <a:ext cx="145376" cy="910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46698" y="260648"/>
            <a:ext cx="383297" cy="828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0" idx="1"/>
          </p:cNvCxnSpPr>
          <p:nvPr/>
        </p:nvCxnSpPr>
        <p:spPr>
          <a:xfrm flipH="1">
            <a:off x="5995355" y="1202280"/>
            <a:ext cx="376845" cy="282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995355" y="1700808"/>
            <a:ext cx="10801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328085" y="2564904"/>
            <a:ext cx="775282" cy="745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 Box 2"/>
          <p:cNvSpPr txBox="1">
            <a:spLocks noChangeArrowheads="1"/>
          </p:cNvSpPr>
          <p:nvPr/>
        </p:nvSpPr>
        <p:spPr bwMode="auto">
          <a:xfrm>
            <a:off x="6654436" y="260648"/>
            <a:ext cx="689872"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From L</a:t>
            </a:r>
            <a:endParaRPr lang="en-GB" sz="1200" dirty="0">
              <a:effectLst/>
              <a:latin typeface="Arial"/>
              <a:ea typeface="Calibri"/>
              <a:cs typeface="Times New Roman"/>
            </a:endParaRPr>
          </a:p>
        </p:txBody>
      </p:sp>
      <p:cxnSp>
        <p:nvCxnSpPr>
          <p:cNvPr id="45" name="Straight Arrow Connector 44"/>
          <p:cNvCxnSpPr>
            <a:stCxn id="14" idx="3"/>
          </p:cNvCxnSpPr>
          <p:nvPr/>
        </p:nvCxnSpPr>
        <p:spPr>
          <a:xfrm>
            <a:off x="7198932" y="4329100"/>
            <a:ext cx="196787" cy="520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7090919" y="4849924"/>
            <a:ext cx="304800" cy="523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150740" y="544522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6130293" y="5373216"/>
            <a:ext cx="869079" cy="537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142995" y="5949280"/>
            <a:ext cx="81564" cy="176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 Box 2"/>
          <p:cNvSpPr txBox="1">
            <a:spLocks noChangeArrowheads="1"/>
          </p:cNvSpPr>
          <p:nvPr/>
        </p:nvSpPr>
        <p:spPr bwMode="auto">
          <a:xfrm>
            <a:off x="5563304" y="3177424"/>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C</a:t>
            </a:r>
            <a:endParaRPr lang="en-GB" sz="1200" dirty="0">
              <a:effectLst/>
              <a:latin typeface="Arial"/>
              <a:ea typeface="Calibri"/>
              <a:cs typeface="Times New Roman"/>
            </a:endParaRPr>
          </a:p>
        </p:txBody>
      </p:sp>
      <p:sp>
        <p:nvSpPr>
          <p:cNvPr id="57" name="Text Box 2"/>
          <p:cNvSpPr txBox="1">
            <a:spLocks noChangeArrowheads="1"/>
          </p:cNvSpPr>
          <p:nvPr/>
        </p:nvSpPr>
        <p:spPr bwMode="auto">
          <a:xfrm>
            <a:off x="5833336" y="1020327"/>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A</a:t>
            </a:r>
            <a:endParaRPr lang="en-GB" sz="1200" dirty="0">
              <a:effectLst/>
              <a:latin typeface="Arial"/>
              <a:ea typeface="Calibri"/>
              <a:cs typeface="Times New Roman"/>
            </a:endParaRPr>
          </a:p>
        </p:txBody>
      </p:sp>
      <p:sp>
        <p:nvSpPr>
          <p:cNvPr id="58" name="Text Box 2"/>
          <p:cNvSpPr txBox="1">
            <a:spLocks noChangeArrowheads="1"/>
          </p:cNvSpPr>
          <p:nvPr/>
        </p:nvSpPr>
        <p:spPr bwMode="auto">
          <a:xfrm>
            <a:off x="6211380" y="120780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D</a:t>
            </a:r>
            <a:endParaRPr lang="en-GB" sz="1200" dirty="0">
              <a:effectLst/>
              <a:latin typeface="Arial"/>
              <a:ea typeface="Calibri"/>
              <a:cs typeface="Times New Roman"/>
            </a:endParaRPr>
          </a:p>
        </p:txBody>
      </p:sp>
      <p:sp>
        <p:nvSpPr>
          <p:cNvPr id="59" name="Text Box 2"/>
          <p:cNvSpPr txBox="1">
            <a:spLocks noChangeArrowheads="1"/>
          </p:cNvSpPr>
          <p:nvPr/>
        </p:nvSpPr>
        <p:spPr bwMode="auto">
          <a:xfrm>
            <a:off x="6521983" y="2879163"/>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E</a:t>
            </a:r>
            <a:endParaRPr lang="en-GB" sz="1200" dirty="0">
              <a:effectLst/>
              <a:latin typeface="Arial"/>
              <a:ea typeface="Calibri"/>
              <a:cs typeface="Times New Roman"/>
            </a:endParaRPr>
          </a:p>
        </p:txBody>
      </p:sp>
      <p:cxnSp>
        <p:nvCxnSpPr>
          <p:cNvPr id="61" name="Straight Arrow Connector 60"/>
          <p:cNvCxnSpPr>
            <a:stCxn id="57" idx="3"/>
          </p:cNvCxnSpPr>
          <p:nvPr/>
        </p:nvCxnSpPr>
        <p:spPr>
          <a:xfrm flipH="1">
            <a:off x="5112061" y="1128339"/>
            <a:ext cx="937300" cy="1436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112061" y="2879163"/>
            <a:ext cx="350847" cy="1862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300192" y="1007242"/>
            <a:ext cx="576064" cy="81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221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pPr marL="171450" indent="-171450" algn="l">
              <a:buFont typeface="Arial" panose="020B0604020202020204" pitchFamily="34" charset="0"/>
              <a:buChar char="•"/>
            </a:pPr>
            <a:r>
              <a:rPr lang="en-GB" sz="2400" dirty="0" smtClean="0"/>
              <a:t>Two other maps of </a:t>
            </a:r>
            <a:r>
              <a:rPr lang="en-GB" sz="2400" dirty="0" smtClean="0"/>
              <a:t>the existing </a:t>
            </a:r>
            <a:r>
              <a:rPr lang="en-GB" sz="2400" dirty="0" smtClean="0"/>
              <a:t>paths (found as an existing recommended walk on the internet): </a:t>
            </a:r>
            <a:r>
              <a:rPr lang="en-GB" sz="1600" dirty="0" smtClean="0"/>
              <a:t/>
            </a:r>
            <a:br>
              <a:rPr lang="en-GB" sz="1600" dirty="0" smtClean="0"/>
            </a:br>
            <a:r>
              <a:rPr lang="en-GB" sz="1400" dirty="0" smtClean="0"/>
              <a:t>- Left hand shows path from Horse Road/Long Acre (point F) via The Frith  - orchards – Little Frith – Knapp Lane (L-J-N-P-Q)</a:t>
            </a:r>
            <a:r>
              <a:rPr lang="en-GB" sz="1600" dirty="0" smtClean="0"/>
              <a:t/>
            </a:r>
            <a:br>
              <a:rPr lang="en-GB" sz="1600" dirty="0" smtClean="0"/>
            </a:br>
            <a:r>
              <a:rPr lang="en-GB" sz="1600" dirty="0" smtClean="0"/>
              <a:t>- Right hand shows N-P-Q in more detail</a:t>
            </a:r>
            <a:endParaRPr lang="en-GB" sz="1600" dirty="0"/>
          </a:p>
        </p:txBody>
      </p:sp>
      <p:sp>
        <p:nvSpPr>
          <p:cNvPr id="5" name="Date Placeholder 4"/>
          <p:cNvSpPr>
            <a:spLocks noGrp="1"/>
          </p:cNvSpPr>
          <p:nvPr>
            <p:ph type="dt" sz="half" idx="10"/>
          </p:nvPr>
        </p:nvSpPr>
        <p:spPr/>
        <p:txBody>
          <a:bodyPr/>
          <a:lstStyle/>
          <a:p>
            <a:r>
              <a:rPr lang="en-GB" smtClean="0"/>
              <a:t>17/06/2016</a:t>
            </a:r>
            <a:endParaRPr lang="en-GB"/>
          </a:p>
        </p:txBody>
      </p:sp>
      <p:sp>
        <p:nvSpPr>
          <p:cNvPr id="6" name="Footer Placeholder 5"/>
          <p:cNvSpPr>
            <a:spLocks noGrp="1"/>
          </p:cNvSpPr>
          <p:nvPr>
            <p:ph type="ftr" sz="quarter" idx="11"/>
          </p:nvPr>
        </p:nvSpPr>
        <p:spPr/>
        <p:txBody>
          <a:bodyPr/>
          <a:lstStyle/>
          <a:p>
            <a:r>
              <a:rPr lang="en-GB" smtClean="0"/>
              <a:t>Safe routes from Wellington Heath to Ledbury</a:t>
            </a:r>
            <a:endParaRPr lang="en-GB"/>
          </a:p>
        </p:txBody>
      </p:sp>
      <p:sp>
        <p:nvSpPr>
          <p:cNvPr id="7" name="Slide Number Placeholder 6"/>
          <p:cNvSpPr>
            <a:spLocks noGrp="1"/>
          </p:cNvSpPr>
          <p:nvPr>
            <p:ph type="sldNum" sz="quarter" idx="12"/>
          </p:nvPr>
        </p:nvSpPr>
        <p:spPr/>
        <p:txBody>
          <a:bodyPr/>
          <a:lstStyle/>
          <a:p>
            <a:fld id="{BB4C5350-57BA-47C0-9CBF-E21C1D5DB616}" type="slidenum">
              <a:rPr lang="en-GB" smtClean="0"/>
              <a:t>5</a:t>
            </a:fld>
            <a:endParaRPr lang="en-GB"/>
          </a:p>
        </p:txBody>
      </p:sp>
      <p:pic>
        <p:nvPicPr>
          <p:cNvPr id="8" name="Content Placeholder 7"/>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039818" y="1600200"/>
            <a:ext cx="2873363" cy="4525963"/>
          </a:xfrm>
          <a:prstGeom prst="rect">
            <a:avLst/>
          </a:prstGeom>
        </p:spPr>
      </p:pic>
      <p:pic>
        <p:nvPicPr>
          <p:cNvPr id="9" name="Content Placeholder 8"/>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5144654" y="1600200"/>
            <a:ext cx="3045691" cy="4525963"/>
          </a:xfrm>
          <a:prstGeom prst="rect">
            <a:avLst/>
          </a:prstGeom>
        </p:spPr>
      </p:pic>
    </p:spTree>
    <p:extLst>
      <p:ext uri="{BB962C8B-B14F-4D97-AF65-F5344CB8AC3E}">
        <p14:creationId xmlns:p14="http://schemas.microsoft.com/office/powerpoint/2010/main" val="1046273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pPr marL="457200" indent="-457200" algn="l">
              <a:buFont typeface="Arial" panose="020B0604020202020204" pitchFamily="34" charset="0"/>
              <a:buChar char="•"/>
            </a:pPr>
            <a:r>
              <a:rPr lang="en-GB" sz="2200" dirty="0"/>
              <a:t>Existing and possible path </a:t>
            </a:r>
            <a:r>
              <a:rPr lang="en-GB" sz="2200" dirty="0" smtClean="0"/>
              <a:t>exit points on map onto </a:t>
            </a:r>
            <a:r>
              <a:rPr lang="en-GB" sz="2200" dirty="0"/>
              <a:t>Bromyard Road:</a:t>
            </a:r>
            <a:r>
              <a:rPr lang="en-GB" sz="2700" dirty="0" smtClean="0"/>
              <a:t/>
            </a:r>
            <a:br>
              <a:rPr lang="en-GB" sz="2700" dirty="0" smtClean="0"/>
            </a:br>
            <a:r>
              <a:rPr lang="en-GB" sz="1600" dirty="0" smtClean="0"/>
              <a:t>T - existing stile from </a:t>
            </a:r>
            <a:r>
              <a:rPr lang="en-GB" sz="1600" dirty="0" err="1" smtClean="0"/>
              <a:t>Wilce’s</a:t>
            </a:r>
            <a:r>
              <a:rPr lang="en-GB" sz="1600" dirty="0" smtClean="0"/>
              <a:t> orchard by the station</a:t>
            </a:r>
            <a:br>
              <a:rPr lang="en-GB" sz="1600" dirty="0" smtClean="0"/>
            </a:br>
            <a:r>
              <a:rPr lang="en-GB" sz="1600" dirty="0" smtClean="0"/>
              <a:t>3 – drive opposite </a:t>
            </a:r>
            <a:r>
              <a:rPr lang="en-GB" sz="1600" dirty="0" err="1" smtClean="0"/>
              <a:t>Sequani</a:t>
            </a:r>
            <a:r>
              <a:rPr lang="en-GB" sz="1600" dirty="0" smtClean="0"/>
              <a:t/>
            </a:r>
            <a:br>
              <a:rPr lang="en-GB" sz="1600" dirty="0" smtClean="0"/>
            </a:br>
            <a:r>
              <a:rPr lang="en-GB" sz="1600" dirty="0" smtClean="0"/>
              <a:t>U/C – Hillview drive near U/C point</a:t>
            </a:r>
            <a:br>
              <a:rPr lang="en-GB" sz="1600" dirty="0" smtClean="0"/>
            </a:br>
            <a:r>
              <a:rPr lang="en-GB" sz="1600" dirty="0" smtClean="0"/>
              <a:t>B – gate at junction of Beggars Ash and Bromyard Road looking up into the orchards (note Private signs)</a:t>
            </a:r>
            <a:r>
              <a:rPr lang="en-GB" sz="1100" dirty="0" smtClean="0"/>
              <a:t/>
            </a:r>
            <a:br>
              <a:rPr lang="en-GB" sz="1100" dirty="0" smtClean="0"/>
            </a:br>
            <a:endParaRPr lang="en-GB" sz="1100"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490229"/>
            <a:ext cx="1944216" cy="3456384"/>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99792" y="1495191"/>
            <a:ext cx="1944216" cy="3456384"/>
          </a:xfrm>
        </p:spPr>
      </p:pic>
      <p:sp>
        <p:nvSpPr>
          <p:cNvPr id="5" name="Date Placeholder 4"/>
          <p:cNvSpPr>
            <a:spLocks noGrp="1"/>
          </p:cNvSpPr>
          <p:nvPr>
            <p:ph type="dt" sz="half" idx="10"/>
          </p:nvPr>
        </p:nvSpPr>
        <p:spPr/>
        <p:txBody>
          <a:bodyPr/>
          <a:lstStyle/>
          <a:p>
            <a:r>
              <a:rPr lang="en-GB" dirty="0" smtClean="0"/>
              <a:t>17/06/2016</a:t>
            </a:r>
            <a:endParaRPr lang="en-GB" dirty="0"/>
          </a:p>
        </p:txBody>
      </p:sp>
      <p:sp>
        <p:nvSpPr>
          <p:cNvPr id="6" name="Footer Placeholder 5"/>
          <p:cNvSpPr>
            <a:spLocks noGrp="1"/>
          </p:cNvSpPr>
          <p:nvPr>
            <p:ph type="ftr" sz="quarter" idx="11"/>
          </p:nvPr>
        </p:nvSpPr>
        <p:spPr/>
        <p:txBody>
          <a:bodyPr/>
          <a:lstStyle/>
          <a:p>
            <a:r>
              <a:rPr lang="en-GB" smtClean="0"/>
              <a:t>Safe routes from Wellington Heath to Ledbury</a:t>
            </a:r>
            <a:endParaRPr lang="en-GB"/>
          </a:p>
        </p:txBody>
      </p:sp>
      <p:sp>
        <p:nvSpPr>
          <p:cNvPr id="7" name="Slide Number Placeholder 6"/>
          <p:cNvSpPr>
            <a:spLocks noGrp="1"/>
          </p:cNvSpPr>
          <p:nvPr>
            <p:ph type="sldNum" sz="quarter" idx="12"/>
          </p:nvPr>
        </p:nvSpPr>
        <p:spPr/>
        <p:txBody>
          <a:bodyPr/>
          <a:lstStyle/>
          <a:p>
            <a:fld id="{64F00EBE-F71E-432E-B04C-5BE7F3E4CA48}" type="slidenum">
              <a:rPr lang="en-GB" smtClean="0"/>
              <a:t>6</a:t>
            </a:fld>
            <a:endParaRPr lang="en-GB"/>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484784"/>
            <a:ext cx="3968440" cy="223224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3861048"/>
            <a:ext cx="3935986" cy="2213992"/>
          </a:xfrm>
          <a:prstGeom prst="rect">
            <a:avLst/>
          </a:prstGeom>
        </p:spPr>
      </p:pic>
      <p:sp>
        <p:nvSpPr>
          <p:cNvPr id="12" name="Text Box 2"/>
          <p:cNvSpPr txBox="1">
            <a:spLocks noChangeArrowheads="1"/>
          </p:cNvSpPr>
          <p:nvPr/>
        </p:nvSpPr>
        <p:spPr bwMode="auto">
          <a:xfrm>
            <a:off x="971600" y="439603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effectLst/>
                <a:latin typeface="Arial"/>
                <a:ea typeface="Calibri"/>
                <a:cs typeface="Times New Roman"/>
              </a:rPr>
              <a:t>T</a:t>
            </a:r>
            <a:endParaRPr lang="en-GB" sz="1200" dirty="0">
              <a:effectLst/>
              <a:latin typeface="Arial"/>
              <a:ea typeface="Calibri"/>
              <a:cs typeface="Times New Roman"/>
            </a:endParaRPr>
          </a:p>
        </p:txBody>
      </p:sp>
      <p:sp>
        <p:nvSpPr>
          <p:cNvPr id="13" name="Text Box 2"/>
          <p:cNvSpPr txBox="1">
            <a:spLocks noChangeArrowheads="1"/>
          </p:cNvSpPr>
          <p:nvPr/>
        </p:nvSpPr>
        <p:spPr bwMode="auto">
          <a:xfrm>
            <a:off x="3131840" y="4440426"/>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3</a:t>
            </a:r>
            <a:endParaRPr lang="en-GB" sz="1200" dirty="0">
              <a:effectLst/>
              <a:latin typeface="Arial"/>
              <a:ea typeface="Calibri"/>
              <a:cs typeface="Times New Roman"/>
            </a:endParaRPr>
          </a:p>
        </p:txBody>
      </p:sp>
      <p:sp>
        <p:nvSpPr>
          <p:cNvPr id="14" name="Text Box 2"/>
          <p:cNvSpPr txBox="1">
            <a:spLocks noChangeArrowheads="1"/>
          </p:cNvSpPr>
          <p:nvPr/>
        </p:nvSpPr>
        <p:spPr bwMode="auto">
          <a:xfrm>
            <a:off x="5364088" y="3284984"/>
            <a:ext cx="432048"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latin typeface="Arial"/>
                <a:ea typeface="Calibri"/>
                <a:cs typeface="Times New Roman"/>
              </a:rPr>
              <a:t>U/C</a:t>
            </a:r>
            <a:endParaRPr lang="en-GB" sz="1200" dirty="0">
              <a:effectLst/>
              <a:latin typeface="Arial"/>
              <a:ea typeface="Calibri"/>
              <a:cs typeface="Times New Roman"/>
            </a:endParaRPr>
          </a:p>
        </p:txBody>
      </p:sp>
      <p:sp>
        <p:nvSpPr>
          <p:cNvPr id="15" name="Text Box 2"/>
          <p:cNvSpPr txBox="1">
            <a:spLocks noChangeArrowheads="1"/>
          </p:cNvSpPr>
          <p:nvPr/>
        </p:nvSpPr>
        <p:spPr bwMode="auto">
          <a:xfrm>
            <a:off x="5273925" y="5517232"/>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B</a:t>
            </a:r>
            <a:endParaRPr lang="en-GB" sz="1200" dirty="0">
              <a:effectLst/>
              <a:latin typeface="Arial"/>
              <a:ea typeface="Calibri"/>
              <a:cs typeface="Times New Roman"/>
            </a:endParaRPr>
          </a:p>
        </p:txBody>
      </p:sp>
    </p:spTree>
    <p:extLst>
      <p:ext uri="{BB962C8B-B14F-4D97-AF65-F5344CB8AC3E}">
        <p14:creationId xmlns:p14="http://schemas.microsoft.com/office/powerpoint/2010/main" val="2607804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pPr marL="457200" indent="-457200" algn="l">
              <a:buFont typeface="Arial" panose="020B0604020202020204" pitchFamily="34" charset="0"/>
              <a:buChar char="•"/>
            </a:pPr>
            <a:r>
              <a:rPr lang="en-GB" sz="2200" dirty="0" smtClean="0"/>
              <a:t>From Bromyard Road up Beggars Ash to The Frith</a:t>
            </a:r>
            <a:r>
              <a:rPr lang="en-GB" sz="2700" dirty="0" smtClean="0"/>
              <a:t/>
            </a:r>
            <a:br>
              <a:rPr lang="en-GB" sz="2700" dirty="0" smtClean="0"/>
            </a:br>
            <a:r>
              <a:rPr lang="en-GB" sz="1600" dirty="0"/>
              <a:t>F</a:t>
            </a:r>
            <a:r>
              <a:rPr lang="en-GB" sz="1600" dirty="0" smtClean="0"/>
              <a:t> – View across orchards where any proposed new path would pass (note Private sign)</a:t>
            </a:r>
            <a:br>
              <a:rPr lang="en-GB" sz="1600" dirty="0" smtClean="0"/>
            </a:br>
            <a:r>
              <a:rPr lang="en-GB" sz="1600" dirty="0" smtClean="0"/>
              <a:t>A/J – The Frith drive from Beggars Ash, gate on left is where path from L arrives, ahead up drive to point N in distance (W/D would be on right just past fence, no current path exists?)</a:t>
            </a:r>
            <a:br>
              <a:rPr lang="en-GB" sz="1600" dirty="0" smtClean="0"/>
            </a:br>
            <a:r>
              <a:rPr lang="en-GB" sz="1600" dirty="0" smtClean="0"/>
              <a:t>N – </a:t>
            </a:r>
            <a:r>
              <a:rPr lang="en-GB" sz="1600" dirty="0" smtClean="0"/>
              <a:t>Left hand</a:t>
            </a:r>
            <a:r>
              <a:rPr lang="en-GB" sz="1600" dirty="0" smtClean="0"/>
              <a:t> </a:t>
            </a:r>
            <a:r>
              <a:rPr lang="en-GB" sz="1600" dirty="0" smtClean="0"/>
              <a:t>pic, footpath turns </a:t>
            </a:r>
            <a:r>
              <a:rPr lang="en-GB" sz="1600" dirty="0" smtClean="0"/>
              <a:t> south towards  </a:t>
            </a:r>
            <a:r>
              <a:rPr lang="en-GB" sz="1600" dirty="0" smtClean="0"/>
              <a:t>Little Frith at top of The Frith drive, </a:t>
            </a:r>
            <a:r>
              <a:rPr lang="en-GB" sz="1600" dirty="0" smtClean="0"/>
              <a:t>right hand </a:t>
            </a:r>
            <a:r>
              <a:rPr lang="en-GB" sz="1600" dirty="0" smtClean="0"/>
              <a:t>pic </a:t>
            </a:r>
            <a:r>
              <a:rPr lang="en-GB" sz="1600" dirty="0" smtClean="0"/>
              <a:t>50 yards further on looking </a:t>
            </a:r>
            <a:r>
              <a:rPr lang="en-GB" sz="1600" dirty="0" smtClean="0"/>
              <a:t>along th</a:t>
            </a:r>
            <a:r>
              <a:rPr lang="en-GB" sz="1600" dirty="0" smtClean="0"/>
              <a:t>e footpath </a:t>
            </a:r>
            <a:r>
              <a:rPr lang="en-GB" sz="1600" dirty="0" smtClean="0"/>
              <a:t>across the orchards south towards </a:t>
            </a:r>
            <a:r>
              <a:rPr lang="en-GB" sz="1600" dirty="0" smtClean="0"/>
              <a:t>Little Frith and points 1 and P</a:t>
            </a:r>
            <a:r>
              <a:rPr lang="en-GB" sz="1100" dirty="0" smtClean="0"/>
              <a:t/>
            </a:r>
            <a:br>
              <a:rPr lang="en-GB" sz="1100" dirty="0" smtClean="0"/>
            </a:br>
            <a:endParaRPr lang="en-GB" sz="1100" dirty="0"/>
          </a:p>
        </p:txBody>
      </p:sp>
      <p:sp>
        <p:nvSpPr>
          <p:cNvPr id="5" name="Date Placeholder 4"/>
          <p:cNvSpPr>
            <a:spLocks noGrp="1"/>
          </p:cNvSpPr>
          <p:nvPr>
            <p:ph type="dt" sz="half" idx="10"/>
          </p:nvPr>
        </p:nvSpPr>
        <p:spPr/>
        <p:txBody>
          <a:bodyPr/>
          <a:lstStyle/>
          <a:p>
            <a:r>
              <a:rPr lang="en-GB" dirty="0" smtClean="0"/>
              <a:t>17/06/2016</a:t>
            </a:r>
            <a:endParaRPr lang="en-GB" dirty="0"/>
          </a:p>
        </p:txBody>
      </p:sp>
      <p:sp>
        <p:nvSpPr>
          <p:cNvPr id="6" name="Footer Placeholder 5"/>
          <p:cNvSpPr>
            <a:spLocks noGrp="1"/>
          </p:cNvSpPr>
          <p:nvPr>
            <p:ph type="ftr" sz="quarter" idx="11"/>
          </p:nvPr>
        </p:nvSpPr>
        <p:spPr/>
        <p:txBody>
          <a:bodyPr/>
          <a:lstStyle/>
          <a:p>
            <a:r>
              <a:rPr lang="en-GB" smtClean="0"/>
              <a:t>Safe routes from Wellington Heath to Ledbury</a:t>
            </a:r>
            <a:endParaRPr lang="en-GB"/>
          </a:p>
        </p:txBody>
      </p:sp>
      <p:sp>
        <p:nvSpPr>
          <p:cNvPr id="7" name="Slide Number Placeholder 6"/>
          <p:cNvSpPr>
            <a:spLocks noGrp="1"/>
          </p:cNvSpPr>
          <p:nvPr>
            <p:ph type="sldNum" sz="quarter" idx="12"/>
          </p:nvPr>
        </p:nvSpPr>
        <p:spPr/>
        <p:txBody>
          <a:bodyPr/>
          <a:lstStyle/>
          <a:p>
            <a:fld id="{64F00EBE-F71E-432E-B04C-5BE7F3E4CA48}" type="slidenum">
              <a:rPr lang="en-GB" smtClean="0"/>
              <a:t>7</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503040"/>
            <a:ext cx="4192014" cy="2358008"/>
          </a:xfrm>
          <a:prstGeom prst="rect">
            <a:avLst/>
          </a:prstGeom>
        </p:spPr>
      </p:pic>
      <p:sp>
        <p:nvSpPr>
          <p:cNvPr id="12" name="Text Box 2"/>
          <p:cNvSpPr txBox="1">
            <a:spLocks noChangeArrowheads="1"/>
          </p:cNvSpPr>
          <p:nvPr/>
        </p:nvSpPr>
        <p:spPr bwMode="auto">
          <a:xfrm>
            <a:off x="915444" y="2996952"/>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F</a:t>
            </a:r>
            <a:endParaRPr lang="en-GB" sz="1200" dirty="0">
              <a:effectLst/>
              <a:latin typeface="Arial"/>
              <a:ea typeface="Calibri"/>
              <a:cs typeface="Times New Roman"/>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233" y="1532689"/>
            <a:ext cx="4139305" cy="232835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 y="3951312"/>
            <a:ext cx="4192014" cy="2358008"/>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3972289"/>
            <a:ext cx="4154722" cy="2337031"/>
          </a:xfrm>
          <a:prstGeom prst="rect">
            <a:avLst/>
          </a:prstGeom>
        </p:spPr>
      </p:pic>
      <p:sp>
        <p:nvSpPr>
          <p:cNvPr id="13" name="Text Box 2"/>
          <p:cNvSpPr txBox="1">
            <a:spLocks noChangeArrowheads="1"/>
          </p:cNvSpPr>
          <p:nvPr/>
        </p:nvSpPr>
        <p:spPr bwMode="auto">
          <a:xfrm>
            <a:off x="3635895" y="566124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latin typeface="Arial"/>
                <a:ea typeface="Calibri"/>
                <a:cs typeface="Times New Roman"/>
              </a:rPr>
              <a:t>N</a:t>
            </a:r>
            <a:endParaRPr lang="en-GB" sz="1200" dirty="0">
              <a:effectLst/>
              <a:latin typeface="Arial"/>
              <a:ea typeface="Calibri"/>
              <a:cs typeface="Times New Roman"/>
            </a:endParaRPr>
          </a:p>
        </p:txBody>
      </p:sp>
      <p:sp>
        <p:nvSpPr>
          <p:cNvPr id="14" name="Text Box 2"/>
          <p:cNvSpPr txBox="1">
            <a:spLocks noChangeArrowheads="1"/>
          </p:cNvSpPr>
          <p:nvPr/>
        </p:nvSpPr>
        <p:spPr bwMode="auto">
          <a:xfrm>
            <a:off x="5364088" y="3104964"/>
            <a:ext cx="432048"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latin typeface="Arial"/>
                <a:ea typeface="Calibri"/>
                <a:cs typeface="Times New Roman"/>
              </a:rPr>
              <a:t>A/J</a:t>
            </a:r>
            <a:endParaRPr lang="en-GB" sz="1200" dirty="0">
              <a:effectLst/>
              <a:latin typeface="Arial"/>
              <a:ea typeface="Calibri"/>
              <a:cs typeface="Times New Roman"/>
            </a:endParaRPr>
          </a:p>
        </p:txBody>
      </p:sp>
      <p:sp>
        <p:nvSpPr>
          <p:cNvPr id="15" name="Text Box 2"/>
          <p:cNvSpPr txBox="1">
            <a:spLocks noChangeArrowheads="1"/>
          </p:cNvSpPr>
          <p:nvPr/>
        </p:nvSpPr>
        <p:spPr bwMode="auto">
          <a:xfrm>
            <a:off x="5796136" y="5556282"/>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smtClean="0">
                <a:latin typeface="Arial"/>
                <a:ea typeface="Calibri"/>
                <a:cs typeface="Times New Roman"/>
              </a:rPr>
              <a:t>N</a:t>
            </a:r>
            <a:endParaRPr lang="en-GB" sz="1200" dirty="0">
              <a:effectLst/>
              <a:latin typeface="Arial"/>
              <a:ea typeface="Calibri"/>
              <a:cs typeface="Times New Roman"/>
            </a:endParaRPr>
          </a:p>
        </p:txBody>
      </p:sp>
    </p:spTree>
    <p:extLst>
      <p:ext uri="{BB962C8B-B14F-4D97-AF65-F5344CB8AC3E}">
        <p14:creationId xmlns:p14="http://schemas.microsoft.com/office/powerpoint/2010/main" val="553158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485800"/>
            <a:ext cx="8460940" cy="1143000"/>
          </a:xfrm>
        </p:spPr>
        <p:txBody>
          <a:bodyPr>
            <a:normAutofit fontScale="90000"/>
          </a:bodyPr>
          <a:lstStyle/>
          <a:p>
            <a:pPr marL="342900" indent="-342900" algn="l">
              <a:buFont typeface="Arial" panose="020B0604020202020204" pitchFamily="34" charset="0"/>
              <a:buChar char="•"/>
            </a:pPr>
            <a:r>
              <a:rPr lang="en-GB" sz="2200" dirty="0" smtClean="0"/>
              <a:t>From The Frith to Little Frith and then Knapp Lane</a:t>
            </a:r>
            <a:r>
              <a:rPr lang="en-GB" sz="2700" dirty="0" smtClean="0"/>
              <a:t/>
            </a:r>
            <a:br>
              <a:rPr lang="en-GB" sz="2700" dirty="0" smtClean="0"/>
            </a:br>
            <a:r>
              <a:rPr lang="en-GB" sz="1600" dirty="0" smtClean="0"/>
              <a:t>1</a:t>
            </a:r>
            <a:r>
              <a:rPr lang="en-GB" sz="1600" dirty="0" smtClean="0"/>
              <a:t> – </a:t>
            </a:r>
            <a:r>
              <a:rPr lang="en-GB" sz="1600" dirty="0" smtClean="0"/>
              <a:t>Top </a:t>
            </a:r>
            <a:r>
              <a:rPr lang="en-GB" sz="1600" dirty="0" smtClean="0"/>
              <a:t>pic looking  south on the path towards Little Frith, </a:t>
            </a:r>
            <a:r>
              <a:rPr lang="en-GB" sz="1600" dirty="0" smtClean="0"/>
              <a:t>bottom pic looking west down towards the Bromyard Road and illustrating the sort of countryside any new path will have to be cut to reach points  V/E, U/C or 3</a:t>
            </a:r>
            <a:br>
              <a:rPr lang="en-GB" sz="1600" dirty="0" smtClean="0"/>
            </a:br>
            <a:r>
              <a:rPr lang="en-GB" sz="1600" dirty="0" smtClean="0"/>
              <a:t>P </a:t>
            </a:r>
            <a:r>
              <a:rPr lang="en-GB" sz="1600" dirty="0" smtClean="0"/>
              <a:t>– Top pic looking back north along the path towards The Frith from Little Frith; right hand pic looking south </a:t>
            </a:r>
            <a:r>
              <a:rPr lang="en-GB" sz="1600" dirty="0" smtClean="0"/>
              <a:t>on the path leading into the garden of Little Frith on the way to Knapp Lane</a:t>
            </a:r>
            <a:r>
              <a:rPr lang="en-GB" sz="1600" dirty="0" smtClean="0"/>
              <a:t/>
            </a:r>
            <a:br>
              <a:rPr lang="en-GB" sz="1600" dirty="0" smtClean="0"/>
            </a:br>
            <a:r>
              <a:rPr lang="en-GB" sz="1600" dirty="0" smtClean="0"/>
              <a:t>2 – </a:t>
            </a:r>
            <a:r>
              <a:rPr lang="en-GB" sz="1600" dirty="0" smtClean="0"/>
              <a:t>looking south on the footpath near Frith Wood House, walkers turn right down hill to T on Bromyard Road, cyclists or walkers ahead through kissing gate to Q and up to Knapp Lane and town</a:t>
            </a:r>
            <a:r>
              <a:rPr lang="en-GB" sz="1100" dirty="0" smtClean="0"/>
              <a:t/>
            </a:r>
            <a:br>
              <a:rPr lang="en-GB" sz="1100" dirty="0" smtClean="0"/>
            </a:br>
            <a:endParaRPr lang="en-GB" sz="1100" dirty="0"/>
          </a:p>
        </p:txBody>
      </p:sp>
      <p:sp>
        <p:nvSpPr>
          <p:cNvPr id="5" name="Date Placeholder 4"/>
          <p:cNvSpPr>
            <a:spLocks noGrp="1"/>
          </p:cNvSpPr>
          <p:nvPr>
            <p:ph type="dt" sz="half" idx="10"/>
          </p:nvPr>
        </p:nvSpPr>
        <p:spPr/>
        <p:txBody>
          <a:bodyPr/>
          <a:lstStyle/>
          <a:p>
            <a:r>
              <a:rPr lang="en-GB" dirty="0" smtClean="0"/>
              <a:t>17/06/2016</a:t>
            </a:r>
            <a:endParaRPr lang="en-GB" dirty="0"/>
          </a:p>
        </p:txBody>
      </p:sp>
      <p:sp>
        <p:nvSpPr>
          <p:cNvPr id="6" name="Footer Placeholder 5"/>
          <p:cNvSpPr>
            <a:spLocks noGrp="1"/>
          </p:cNvSpPr>
          <p:nvPr>
            <p:ph type="ftr" sz="quarter" idx="11"/>
          </p:nvPr>
        </p:nvSpPr>
        <p:spPr/>
        <p:txBody>
          <a:bodyPr/>
          <a:lstStyle/>
          <a:p>
            <a:r>
              <a:rPr lang="en-GB" smtClean="0"/>
              <a:t>Safe routes from Wellington Heath to Ledbury</a:t>
            </a:r>
            <a:endParaRPr lang="en-GB"/>
          </a:p>
        </p:txBody>
      </p:sp>
      <p:sp>
        <p:nvSpPr>
          <p:cNvPr id="7" name="Slide Number Placeholder 6"/>
          <p:cNvSpPr>
            <a:spLocks noGrp="1"/>
          </p:cNvSpPr>
          <p:nvPr>
            <p:ph type="sldNum" sz="quarter" idx="12"/>
          </p:nvPr>
        </p:nvSpPr>
        <p:spPr/>
        <p:txBody>
          <a:bodyPr/>
          <a:lstStyle/>
          <a:p>
            <a:fld id="{64F00EBE-F71E-432E-B04C-5BE7F3E4CA48}" type="slidenum">
              <a:rPr lang="en-GB" smtClean="0"/>
              <a:t>8</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80" y="2057059"/>
            <a:ext cx="3207092" cy="180398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4059627"/>
            <a:ext cx="3231367" cy="18176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2057059"/>
            <a:ext cx="3207091" cy="180398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2088232"/>
            <a:ext cx="2131335" cy="378904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872" y="4073283"/>
            <a:ext cx="3207091" cy="1803989"/>
          </a:xfrm>
          <a:prstGeom prst="rect">
            <a:avLst/>
          </a:prstGeom>
        </p:spPr>
      </p:pic>
      <p:sp>
        <p:nvSpPr>
          <p:cNvPr id="12" name="Text Box 2"/>
          <p:cNvSpPr txBox="1">
            <a:spLocks noChangeArrowheads="1"/>
          </p:cNvSpPr>
          <p:nvPr/>
        </p:nvSpPr>
        <p:spPr bwMode="auto">
          <a:xfrm>
            <a:off x="215515" y="3530695"/>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1</a:t>
            </a:r>
            <a:endParaRPr lang="en-GB" sz="1200" dirty="0">
              <a:effectLst/>
              <a:latin typeface="Arial"/>
              <a:ea typeface="Calibri"/>
              <a:cs typeface="Times New Roman"/>
            </a:endParaRPr>
          </a:p>
        </p:txBody>
      </p:sp>
      <p:sp>
        <p:nvSpPr>
          <p:cNvPr id="21" name="Text Box 2"/>
          <p:cNvSpPr txBox="1">
            <a:spLocks noChangeArrowheads="1"/>
          </p:cNvSpPr>
          <p:nvPr/>
        </p:nvSpPr>
        <p:spPr bwMode="auto">
          <a:xfrm>
            <a:off x="611560" y="5497862"/>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1</a:t>
            </a:r>
            <a:endParaRPr lang="en-GB" sz="1200" dirty="0">
              <a:effectLst/>
              <a:latin typeface="Arial"/>
              <a:ea typeface="Calibri"/>
              <a:cs typeface="Times New Roman"/>
            </a:endParaRPr>
          </a:p>
        </p:txBody>
      </p:sp>
      <p:sp>
        <p:nvSpPr>
          <p:cNvPr id="13" name="Text Box 2"/>
          <p:cNvSpPr txBox="1">
            <a:spLocks noChangeArrowheads="1"/>
          </p:cNvSpPr>
          <p:nvPr/>
        </p:nvSpPr>
        <p:spPr bwMode="auto">
          <a:xfrm>
            <a:off x="6156176" y="3284984"/>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P</a:t>
            </a:r>
            <a:endParaRPr lang="en-GB" sz="1200" dirty="0">
              <a:effectLst/>
              <a:latin typeface="Arial"/>
              <a:ea typeface="Calibri"/>
              <a:cs typeface="Times New Roman"/>
            </a:endParaRPr>
          </a:p>
        </p:txBody>
      </p:sp>
      <p:sp>
        <p:nvSpPr>
          <p:cNvPr id="15" name="Text Box 2"/>
          <p:cNvSpPr txBox="1">
            <a:spLocks noChangeArrowheads="1"/>
          </p:cNvSpPr>
          <p:nvPr/>
        </p:nvSpPr>
        <p:spPr bwMode="auto">
          <a:xfrm>
            <a:off x="6948264" y="3288730"/>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P</a:t>
            </a:r>
            <a:endParaRPr lang="en-GB" sz="1200" dirty="0">
              <a:effectLst/>
              <a:latin typeface="Arial"/>
              <a:ea typeface="Calibri"/>
              <a:cs typeface="Times New Roman"/>
            </a:endParaRPr>
          </a:p>
        </p:txBody>
      </p:sp>
      <p:sp>
        <p:nvSpPr>
          <p:cNvPr id="14" name="Text Box 2"/>
          <p:cNvSpPr txBox="1">
            <a:spLocks noChangeArrowheads="1"/>
          </p:cNvSpPr>
          <p:nvPr/>
        </p:nvSpPr>
        <p:spPr bwMode="auto">
          <a:xfrm>
            <a:off x="6106737" y="5337212"/>
            <a:ext cx="216024"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2</a:t>
            </a:r>
            <a:endParaRPr lang="en-GB" sz="1200" dirty="0">
              <a:effectLst/>
              <a:latin typeface="Arial"/>
              <a:ea typeface="Calibri"/>
              <a:cs typeface="Times New Roman"/>
            </a:endParaRPr>
          </a:p>
        </p:txBody>
      </p:sp>
    </p:spTree>
    <p:extLst>
      <p:ext uri="{BB962C8B-B14F-4D97-AF65-F5344CB8AC3E}">
        <p14:creationId xmlns:p14="http://schemas.microsoft.com/office/powerpoint/2010/main" val="4246132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17/06/2016</a:t>
            </a:r>
            <a:endParaRPr lang="en-GB"/>
          </a:p>
        </p:txBody>
      </p:sp>
      <p:sp>
        <p:nvSpPr>
          <p:cNvPr id="3" name="Footer Placeholder 2"/>
          <p:cNvSpPr>
            <a:spLocks noGrp="1"/>
          </p:cNvSpPr>
          <p:nvPr>
            <p:ph type="ftr" sz="quarter" idx="11"/>
          </p:nvPr>
        </p:nvSpPr>
        <p:spPr>
          <a:xfrm>
            <a:off x="2987824" y="6356350"/>
            <a:ext cx="3312368" cy="365125"/>
          </a:xfrm>
        </p:spPr>
        <p:txBody>
          <a:bodyPr/>
          <a:lstStyle/>
          <a:p>
            <a:r>
              <a:rPr lang="en-GB" dirty="0" smtClean="0"/>
              <a:t>Safe routes from Wellington Heath to Ledbury</a:t>
            </a:r>
            <a:endParaRPr lang="en-GB" dirty="0"/>
          </a:p>
        </p:txBody>
      </p:sp>
      <p:sp>
        <p:nvSpPr>
          <p:cNvPr id="4" name="Slide Number Placeholder 3"/>
          <p:cNvSpPr>
            <a:spLocks noGrp="1"/>
          </p:cNvSpPr>
          <p:nvPr>
            <p:ph type="sldNum" sz="quarter" idx="12"/>
          </p:nvPr>
        </p:nvSpPr>
        <p:spPr/>
        <p:txBody>
          <a:bodyPr/>
          <a:lstStyle/>
          <a:p>
            <a:fld id="{BB4C5350-57BA-47C0-9CBF-E21C1D5DB616}" type="slidenum">
              <a:rPr lang="en-GB" smtClean="0"/>
              <a:t>9</a:t>
            </a:fld>
            <a:endParaRPr lang="en-GB"/>
          </a:p>
        </p:txBody>
      </p:sp>
      <p:sp>
        <p:nvSpPr>
          <p:cNvPr id="5" name="TextBox 4"/>
          <p:cNvSpPr txBox="1"/>
          <p:nvPr/>
        </p:nvSpPr>
        <p:spPr>
          <a:xfrm>
            <a:off x="611560" y="439499"/>
            <a:ext cx="7848872" cy="5786199"/>
          </a:xfrm>
          <a:prstGeom prst="rect">
            <a:avLst/>
          </a:prstGeom>
          <a:noFill/>
        </p:spPr>
        <p:txBody>
          <a:bodyPr wrap="square" rtlCol="0">
            <a:spAutoFit/>
          </a:bodyPr>
          <a:lstStyle/>
          <a:p>
            <a:pPr marL="285750" indent="-285750">
              <a:buFont typeface="Wingdings" panose="05000000000000000000" pitchFamily="2" charset="2"/>
              <a:buChar char="Ø"/>
            </a:pPr>
            <a:r>
              <a:rPr lang="en-GB" sz="2400" b="1" dirty="0" smtClean="0"/>
              <a:t>Conclusions:</a:t>
            </a:r>
          </a:p>
          <a:p>
            <a:pPr marL="285750" indent="-285750">
              <a:buFont typeface="Wingdings" panose="05000000000000000000" pitchFamily="2" charset="2"/>
              <a:buChar char="Ø"/>
            </a:pPr>
            <a:r>
              <a:rPr lang="en-GB" sz="1600" dirty="0" smtClean="0"/>
              <a:t>Whilst right to look at all options, with the caveat of not knowing nuances of ownership etc, given geographic and ownership challenges against a background of ‘Private Signs’, cutting new paths would seem unlikely, be time consuming and relatively expensive</a:t>
            </a:r>
          </a:p>
          <a:p>
            <a:pPr marL="285750" indent="-285750">
              <a:buFont typeface="Wingdings" panose="05000000000000000000" pitchFamily="2" charset="2"/>
              <a:buChar char="Ø"/>
            </a:pPr>
            <a:r>
              <a:rPr lang="en-GB" sz="1600" dirty="0"/>
              <a:t>T</a:t>
            </a:r>
            <a:r>
              <a:rPr lang="en-GB" sz="1600" dirty="0" smtClean="0"/>
              <a:t>he only viable practical ‘safe route’ option for both walkers and cyclists appears to be on The Frith – Little Frith route</a:t>
            </a:r>
          </a:p>
          <a:p>
            <a:pPr marL="285750" indent="-285750">
              <a:buFont typeface="Wingdings" panose="05000000000000000000" pitchFamily="2" charset="2"/>
              <a:buChar char="Ø"/>
            </a:pPr>
            <a:r>
              <a:rPr lang="en-GB" sz="1600" dirty="0"/>
              <a:t>For walkers </a:t>
            </a:r>
            <a:r>
              <a:rPr lang="en-GB" sz="1600" dirty="0"/>
              <a:t>this is J-N-1-P-2-T, for cyclists or walkers J-N-1-P-2-Q-R</a:t>
            </a:r>
          </a:p>
          <a:p>
            <a:pPr marL="285750" indent="-285750">
              <a:buFont typeface="Wingdings" panose="05000000000000000000" pitchFamily="2" charset="2"/>
              <a:buChar char="Ø"/>
            </a:pPr>
            <a:r>
              <a:rPr lang="en-GB" sz="1600" dirty="0" smtClean="0"/>
              <a:t>Pros: the </a:t>
            </a:r>
            <a:r>
              <a:rPr lang="en-GB" sz="1600" dirty="0"/>
              <a:t>path exists, is already promoted as a tourist </a:t>
            </a:r>
            <a:r>
              <a:rPr lang="en-GB" sz="1600" dirty="0" smtClean="0"/>
              <a:t>path, </a:t>
            </a:r>
            <a:r>
              <a:rPr lang="en-GB" sz="1600" dirty="0"/>
              <a:t>is mainly </a:t>
            </a:r>
            <a:r>
              <a:rPr lang="en-GB" sz="1600" dirty="0"/>
              <a:t>wide, </a:t>
            </a:r>
            <a:r>
              <a:rPr lang="en-GB" sz="1600" dirty="0" smtClean="0"/>
              <a:t>it’s rolling </a:t>
            </a:r>
            <a:r>
              <a:rPr lang="en-GB" sz="1600" dirty="0"/>
              <a:t>but not unduly hilly and </a:t>
            </a:r>
            <a:r>
              <a:rPr lang="en-GB" sz="1600" dirty="0" smtClean="0"/>
              <a:t>it’s readily </a:t>
            </a:r>
            <a:r>
              <a:rPr lang="en-GB" sz="1600" dirty="0"/>
              <a:t>passable by both walkers and mountain bikers (2 gates at Little Frith and </a:t>
            </a:r>
            <a:r>
              <a:rPr lang="en-GB" sz="1600" dirty="0" smtClean="0"/>
              <a:t>kissing gate by </a:t>
            </a:r>
            <a:r>
              <a:rPr lang="en-GB" sz="1600" dirty="0"/>
              <a:t>Frith Wood House both easily negotiated by </a:t>
            </a:r>
            <a:r>
              <a:rPr lang="en-GB" sz="1600" dirty="0" smtClean="0"/>
              <a:t>cyclists - the author rode it on his bike; style at T only suitable for walkers)</a:t>
            </a:r>
          </a:p>
          <a:p>
            <a:pPr marL="285750" indent="-285750">
              <a:buFont typeface="Wingdings" panose="05000000000000000000" pitchFamily="2" charset="2"/>
              <a:buChar char="Ø"/>
            </a:pPr>
            <a:r>
              <a:rPr lang="en-GB" sz="1600" dirty="0" smtClean="0"/>
              <a:t>It also has greatest potential to meet Core Strategy and NDPs objectives</a:t>
            </a:r>
          </a:p>
          <a:p>
            <a:pPr marL="285750" indent="-285750">
              <a:buFont typeface="Wingdings" panose="05000000000000000000" pitchFamily="2" charset="2"/>
              <a:buChar char="Ø"/>
            </a:pPr>
            <a:r>
              <a:rPr lang="en-GB" sz="1600" dirty="0" smtClean="0"/>
              <a:t>Disadvantages are:</a:t>
            </a:r>
          </a:p>
          <a:p>
            <a:pPr marL="742950" lvl="1" indent="-285750">
              <a:buFont typeface="Wingdings" panose="05000000000000000000" pitchFamily="2" charset="2"/>
              <a:buChar char="Ø"/>
            </a:pPr>
            <a:r>
              <a:rPr lang="en-GB" sz="1400" dirty="0" smtClean="0"/>
              <a:t>Section N-P is across orchards used by tractors so would be muddy and rutted in wet weather and churned up by wheels</a:t>
            </a:r>
          </a:p>
          <a:p>
            <a:pPr marL="742950" lvl="1" indent="-285750">
              <a:buFont typeface="Wingdings" panose="05000000000000000000" pitchFamily="2" charset="2"/>
              <a:buChar char="Ø"/>
            </a:pPr>
            <a:r>
              <a:rPr lang="en-GB" sz="1400" dirty="0" smtClean="0"/>
              <a:t>It is quite long although not hugely greater than the road route</a:t>
            </a:r>
          </a:p>
          <a:p>
            <a:pPr marL="285750" indent="-285750">
              <a:buFont typeface="Wingdings" panose="05000000000000000000" pitchFamily="2" charset="2"/>
              <a:buChar char="Ø"/>
            </a:pPr>
            <a:r>
              <a:rPr lang="en-GB" sz="1600" dirty="0" smtClean="0"/>
              <a:t>Would not be difficult to install a hard core surface making N-P more permanent and less damaged by tractors, so could both suit farmers and make route more suitable for less rugged and non-mountain bikes</a:t>
            </a:r>
          </a:p>
          <a:p>
            <a:pPr marL="285750" indent="-285750">
              <a:buFont typeface="Wingdings" panose="05000000000000000000" pitchFamily="2" charset="2"/>
              <a:buChar char="Ø"/>
            </a:pPr>
            <a:r>
              <a:rPr lang="en-GB" sz="1600" dirty="0" smtClean="0"/>
              <a:t>Options exist from top of Knapp Lane to use Upper Fields, Bank Crescent and </a:t>
            </a:r>
            <a:r>
              <a:rPr lang="en-GB" sz="1600" dirty="0" err="1" smtClean="0"/>
              <a:t>Homend</a:t>
            </a:r>
            <a:r>
              <a:rPr lang="en-GB" sz="1600" dirty="0" smtClean="0"/>
              <a:t> Crescent/down the steps through garage (with permission?) to reach Tesco and town</a:t>
            </a:r>
          </a:p>
          <a:p>
            <a:pPr marL="285750" indent="-285750">
              <a:buFont typeface="Wingdings" panose="05000000000000000000" pitchFamily="2" charset="2"/>
              <a:buChar char="Ø"/>
            </a:pPr>
            <a:r>
              <a:rPr lang="en-GB" sz="1600" dirty="0" smtClean="0"/>
              <a:t>Could also consider a white lined pedestrian lane with ‘Warning walkers and cyclists’ signs on Beggars Ash, especially from The Frith to the Bromyard Road (J-B)</a:t>
            </a:r>
            <a:endParaRPr lang="en-GB" sz="1600" dirty="0"/>
          </a:p>
        </p:txBody>
      </p:sp>
    </p:spTree>
    <p:extLst>
      <p:ext uri="{BB962C8B-B14F-4D97-AF65-F5344CB8AC3E}">
        <p14:creationId xmlns:p14="http://schemas.microsoft.com/office/powerpoint/2010/main" val="3680656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1111</Words>
  <Application>Microsoft Office PowerPoint</Application>
  <PresentationFormat>On-screen Show (4:3)</PresentationFormat>
  <Paragraphs>111</Paragraphs>
  <Slides>9</Slides>
  <Notes>2</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Custom Design</vt:lpstr>
      <vt:lpstr>Wellington Heath NDP Transport Sub-Group ideas for a safe route to Ledbury for walkers and cyclists</vt:lpstr>
      <vt:lpstr>PowerPoint Presentation</vt:lpstr>
      <vt:lpstr>PowerPoint Presentation</vt:lpstr>
      <vt:lpstr>‘Viable’ route options (5 shown)</vt:lpstr>
      <vt:lpstr>Two other maps of the existing paths (found as an existing recommended walk on the internet):  - Left hand shows path from Horse Road/Long Acre (point F) via The Frith  - orchards – Little Frith – Knapp Lane (L-J-N-P-Q) - Right hand shows N-P-Q in more detail</vt:lpstr>
      <vt:lpstr>Existing and possible path exit points on map onto Bromyard Road: T - existing stile from Wilce’s orchard by the station 3 – drive opposite Sequani U/C – Hillview drive near U/C point B – gate at junction of Beggars Ash and Bromyard Road looking up into the orchards (note Private signs) </vt:lpstr>
      <vt:lpstr>From Bromyard Road up Beggars Ash to The Frith F – View across orchards where any proposed new path would pass (note Private sign) A/J – The Frith drive from Beggars Ash, gate on left is where path from L arrives, ahead up drive to point N in distance (W/D would be on right just past fence, no current path exists?) N – Left hand pic, footpath turns  south towards  Little Frith at top of The Frith drive, right hand pic 50 yards further on looking along the footpath across the orchards south towards Little Frith and points 1 and P </vt:lpstr>
      <vt:lpstr>From The Frith to Little Frith and then Knapp Lane 1 – Top pic looking  south on the path towards Little Frith, bottom pic looking west down towards the Bromyard Road and illustrating the sort of countryside any new path will have to be cut to reach points  V/E, U/C or 3 P – Top pic looking back north along the path towards The Frith from Little Frith; right hand pic looking south on the path leading into the garden of Little Frith on the way to Knapp Lane 2 – looking south on the footpath near Frith Wood House, walkers turn right down hill to T on Bromyard Road, cyclists or walkers ahead through kissing gate to Q and up to Knapp Lane and town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Wellington Heath NDP for a safe route to Ledbury for walkers and cyclists</dc:title>
  <dc:creator>P Howells</dc:creator>
  <cp:lastModifiedBy>P Howells</cp:lastModifiedBy>
  <cp:revision>33</cp:revision>
  <dcterms:created xsi:type="dcterms:W3CDTF">2016-06-17T12:31:55Z</dcterms:created>
  <dcterms:modified xsi:type="dcterms:W3CDTF">2016-06-18T17:18:41Z</dcterms:modified>
</cp:coreProperties>
</file>